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334" r:id="rId18"/>
    <p:sldId id="335" r:id="rId19"/>
    <p:sldId id="276" r:id="rId20"/>
    <p:sldId id="303" r:id="rId21"/>
    <p:sldId id="293" r:id="rId22"/>
    <p:sldId id="336"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autoAdjust="0"/>
    <p:restoredTop sz="85174"/>
  </p:normalViewPr>
  <p:slideViewPr>
    <p:cSldViewPr snapToGrid="0" snapToObjects="1">
      <p:cViewPr varScale="1">
        <p:scale>
          <a:sx n="71" d="100"/>
          <a:sy n="71" d="100"/>
        </p:scale>
        <p:origin x="128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0774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Muhammad Faiz Amir Aththufail</a:t>
            </a:r>
          </a:p>
          <a:p>
            <a:r>
              <a:rPr lang="en-US">
                <a:solidFill>
                  <a:schemeClr val="bg2"/>
                </a:solidFill>
                <a:latin typeface="Abadi" panose="020B0604020104020204" pitchFamily="34" charset="0"/>
                <a:ea typeface="SF Pro" pitchFamily="2" charset="0"/>
                <a:cs typeface="SF Pro" pitchFamily="2" charset="0"/>
              </a:rPr>
              <a:t>December 12,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Flowchart: Terminator 4">
            <a:extLst>
              <a:ext uri="{FF2B5EF4-FFF2-40B4-BE49-F238E27FC236}">
                <a16:creationId xmlns:a16="http://schemas.microsoft.com/office/drawing/2014/main" id="{C39471DC-24F8-FB9E-6F5A-10B53C78AB06}"/>
              </a:ext>
            </a:extLst>
          </p:cNvPr>
          <p:cNvSpPr/>
          <p:nvPr/>
        </p:nvSpPr>
        <p:spPr>
          <a:xfrm>
            <a:off x="6018912" y="1601071"/>
            <a:ext cx="988828" cy="43593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en-ID" dirty="0"/>
          </a:p>
        </p:txBody>
      </p:sp>
      <p:sp>
        <p:nvSpPr>
          <p:cNvPr id="7" name="Flowchart: Process 6">
            <a:extLst>
              <a:ext uri="{FF2B5EF4-FFF2-40B4-BE49-F238E27FC236}">
                <a16:creationId xmlns:a16="http://schemas.microsoft.com/office/drawing/2014/main" id="{270B9C67-D029-1E13-92AD-45513374E3C4}"/>
              </a:ext>
            </a:extLst>
          </p:cNvPr>
          <p:cNvSpPr/>
          <p:nvPr/>
        </p:nvSpPr>
        <p:spPr>
          <a:xfrm>
            <a:off x="7337349" y="1404369"/>
            <a:ext cx="1594884" cy="8293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Make get requests to wiki pages URL</a:t>
            </a:r>
            <a:endParaRPr lang="en-ID" sz="1600" dirty="0"/>
          </a:p>
        </p:txBody>
      </p:sp>
      <p:sp>
        <p:nvSpPr>
          <p:cNvPr id="8" name="Flowchart: Data 7">
            <a:extLst>
              <a:ext uri="{FF2B5EF4-FFF2-40B4-BE49-F238E27FC236}">
                <a16:creationId xmlns:a16="http://schemas.microsoft.com/office/drawing/2014/main" id="{FAD648FC-DD37-83F2-A60B-F2CD7015C588}"/>
              </a:ext>
            </a:extLst>
          </p:cNvPr>
          <p:cNvSpPr/>
          <p:nvPr/>
        </p:nvSpPr>
        <p:spPr>
          <a:xfrm>
            <a:off x="9261842" y="1404369"/>
            <a:ext cx="1945758" cy="82933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response</a:t>
            </a:r>
            <a:endParaRPr lang="en-ID" dirty="0"/>
          </a:p>
        </p:txBody>
      </p:sp>
      <p:sp>
        <p:nvSpPr>
          <p:cNvPr id="9" name="Flowchart: Process 8">
            <a:extLst>
              <a:ext uri="{FF2B5EF4-FFF2-40B4-BE49-F238E27FC236}">
                <a16:creationId xmlns:a16="http://schemas.microsoft.com/office/drawing/2014/main" id="{23D03180-8F75-B586-6857-88C921765CAF}"/>
              </a:ext>
            </a:extLst>
          </p:cNvPr>
          <p:cNvSpPr/>
          <p:nvPr/>
        </p:nvSpPr>
        <p:spPr>
          <a:xfrm>
            <a:off x="9437279" y="2454675"/>
            <a:ext cx="1594884" cy="107812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 </a:t>
            </a:r>
            <a:r>
              <a:rPr lang="en-US" sz="1600" dirty="0" err="1"/>
              <a:t>BeautifulSoup</a:t>
            </a:r>
            <a:r>
              <a:rPr lang="en-US" sz="1600" dirty="0"/>
              <a:t> Object and parse the HTML file</a:t>
            </a:r>
            <a:endParaRPr lang="en-ID" sz="1600" dirty="0"/>
          </a:p>
        </p:txBody>
      </p:sp>
      <p:sp>
        <p:nvSpPr>
          <p:cNvPr id="10" name="Flowchart: Data 9">
            <a:extLst>
              <a:ext uri="{FF2B5EF4-FFF2-40B4-BE49-F238E27FC236}">
                <a16:creationId xmlns:a16="http://schemas.microsoft.com/office/drawing/2014/main" id="{D8A354CE-21BE-95B4-FC97-B64D7DA14F4B}"/>
              </a:ext>
            </a:extLst>
          </p:cNvPr>
          <p:cNvSpPr/>
          <p:nvPr/>
        </p:nvSpPr>
        <p:spPr>
          <a:xfrm>
            <a:off x="9261842" y="3749137"/>
            <a:ext cx="1945758" cy="82933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contents</a:t>
            </a:r>
            <a:endParaRPr lang="en-ID" dirty="0"/>
          </a:p>
        </p:txBody>
      </p:sp>
      <p:sp>
        <p:nvSpPr>
          <p:cNvPr id="12" name="Flowchart: Process 11">
            <a:extLst>
              <a:ext uri="{FF2B5EF4-FFF2-40B4-BE49-F238E27FC236}">
                <a16:creationId xmlns:a16="http://schemas.microsoft.com/office/drawing/2014/main" id="{C7952686-C986-CBB1-232D-94D08C7C25A0}"/>
              </a:ext>
            </a:extLst>
          </p:cNvPr>
          <p:cNvSpPr/>
          <p:nvPr/>
        </p:nvSpPr>
        <p:spPr>
          <a:xfrm>
            <a:off x="9261842" y="4831898"/>
            <a:ext cx="1945758" cy="115517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Extract HTML table and convert it to Data Frame</a:t>
            </a:r>
            <a:endParaRPr lang="en-ID" sz="1600" dirty="0"/>
          </a:p>
        </p:txBody>
      </p:sp>
      <p:sp>
        <p:nvSpPr>
          <p:cNvPr id="13" name="Flowchart: Data 12">
            <a:extLst>
              <a:ext uri="{FF2B5EF4-FFF2-40B4-BE49-F238E27FC236}">
                <a16:creationId xmlns:a16="http://schemas.microsoft.com/office/drawing/2014/main" id="{9F2180FD-D524-47B5-3BF4-8C7EE884F806}"/>
              </a:ext>
            </a:extLst>
          </p:cNvPr>
          <p:cNvSpPr/>
          <p:nvPr/>
        </p:nvSpPr>
        <p:spPr>
          <a:xfrm>
            <a:off x="7161911" y="4991939"/>
            <a:ext cx="1945758" cy="82933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Completed Raw Data</a:t>
            </a:r>
            <a:endParaRPr lang="en-ID" sz="1600" dirty="0"/>
          </a:p>
        </p:txBody>
      </p:sp>
      <p:sp>
        <p:nvSpPr>
          <p:cNvPr id="14" name="Flowchart: Terminator 13">
            <a:extLst>
              <a:ext uri="{FF2B5EF4-FFF2-40B4-BE49-F238E27FC236}">
                <a16:creationId xmlns:a16="http://schemas.microsoft.com/office/drawing/2014/main" id="{A0E3F170-2158-CE0E-CB9A-A171BB044D62}"/>
              </a:ext>
            </a:extLst>
          </p:cNvPr>
          <p:cNvSpPr/>
          <p:nvPr/>
        </p:nvSpPr>
        <p:spPr>
          <a:xfrm>
            <a:off x="6018912" y="5180954"/>
            <a:ext cx="988828" cy="43593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endParaRPr lang="en-ID" dirty="0"/>
          </a:p>
        </p:txBody>
      </p:sp>
      <p:cxnSp>
        <p:nvCxnSpPr>
          <p:cNvPr id="15" name="Straight Arrow Connector 14">
            <a:extLst>
              <a:ext uri="{FF2B5EF4-FFF2-40B4-BE49-F238E27FC236}">
                <a16:creationId xmlns:a16="http://schemas.microsoft.com/office/drawing/2014/main" id="{3CD98CAD-2DF8-EA62-3EBD-F7194ED9D875}"/>
              </a:ext>
            </a:extLst>
          </p:cNvPr>
          <p:cNvCxnSpPr>
            <a:stCxn id="5" idx="3"/>
            <a:endCxn id="7" idx="1"/>
          </p:cNvCxnSpPr>
          <p:nvPr/>
        </p:nvCxnSpPr>
        <p:spPr>
          <a:xfrm>
            <a:off x="7007740" y="1819038"/>
            <a:ext cx="3296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294575-53D6-4EAF-5032-CAE22F8DBF92}"/>
              </a:ext>
            </a:extLst>
          </p:cNvPr>
          <p:cNvCxnSpPr>
            <a:stCxn id="7" idx="3"/>
            <a:endCxn id="8" idx="2"/>
          </p:cNvCxnSpPr>
          <p:nvPr/>
        </p:nvCxnSpPr>
        <p:spPr>
          <a:xfrm>
            <a:off x="8932233" y="1819039"/>
            <a:ext cx="5241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FF572C-5B11-810E-A3CA-D651904659A7}"/>
              </a:ext>
            </a:extLst>
          </p:cNvPr>
          <p:cNvCxnSpPr>
            <a:stCxn id="10" idx="4"/>
            <a:endCxn id="12" idx="0"/>
          </p:cNvCxnSpPr>
          <p:nvPr/>
        </p:nvCxnSpPr>
        <p:spPr>
          <a:xfrm>
            <a:off x="10234721" y="4578476"/>
            <a:ext cx="0" cy="25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58C6D5-6FA3-182D-0BF6-FFC31BA69CB4}"/>
              </a:ext>
            </a:extLst>
          </p:cNvPr>
          <p:cNvCxnSpPr>
            <a:stCxn id="12" idx="1"/>
            <a:endCxn id="13" idx="5"/>
          </p:cNvCxnSpPr>
          <p:nvPr/>
        </p:nvCxnSpPr>
        <p:spPr>
          <a:xfrm flipH="1" flipV="1">
            <a:off x="8913093" y="5406609"/>
            <a:ext cx="348749" cy="2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C5FD27-82C9-C354-E138-1137A98B042D}"/>
              </a:ext>
            </a:extLst>
          </p:cNvPr>
          <p:cNvCxnSpPr>
            <a:stCxn id="13" idx="2"/>
            <a:endCxn id="14" idx="3"/>
          </p:cNvCxnSpPr>
          <p:nvPr/>
        </p:nvCxnSpPr>
        <p:spPr>
          <a:xfrm flipH="1" flipV="1">
            <a:off x="7007740" y="5398921"/>
            <a:ext cx="348747" cy="7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B4E057E-18A5-A6AB-58B3-56FF99F2725E}"/>
              </a:ext>
            </a:extLst>
          </p:cNvPr>
          <p:cNvCxnSpPr>
            <a:stCxn id="8" idx="4"/>
            <a:endCxn id="9" idx="0"/>
          </p:cNvCxnSpPr>
          <p:nvPr/>
        </p:nvCxnSpPr>
        <p:spPr>
          <a:xfrm>
            <a:off x="10234721" y="2233708"/>
            <a:ext cx="0" cy="22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F32D670-F2CA-7372-777F-6010ABC02802}"/>
              </a:ext>
            </a:extLst>
          </p:cNvPr>
          <p:cNvCxnSpPr>
            <a:stCxn id="9" idx="2"/>
            <a:endCxn id="10" idx="1"/>
          </p:cNvCxnSpPr>
          <p:nvPr/>
        </p:nvCxnSpPr>
        <p:spPr>
          <a:xfrm>
            <a:off x="10234721" y="3532803"/>
            <a:ext cx="0" cy="216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1722"/>
            <a:ext cx="4663226" cy="5199831"/>
          </a:xfrm>
          <a:prstGeom prst="rect">
            <a:avLst/>
          </a:prstGeom>
        </p:spPr>
        <p:txBody>
          <a:bodyPr/>
          <a:lstStyle/>
          <a:p>
            <a:r>
              <a:rPr lang="en-US" sz="2200" dirty="0">
                <a:solidFill>
                  <a:schemeClr val="accent3">
                    <a:lumMod val="25000"/>
                  </a:schemeClr>
                </a:solidFill>
                <a:latin typeface="Abadi" panose="020B0604020104020204" pitchFamily="34" charset="0"/>
              </a:rPr>
              <a:t>The collected data has some features that need to be processed, for example the column feature </a:t>
            </a:r>
            <a:r>
              <a:rPr lang="en-US" sz="2200" b="1" dirty="0">
                <a:solidFill>
                  <a:schemeClr val="accent3">
                    <a:lumMod val="25000"/>
                  </a:schemeClr>
                </a:solidFill>
                <a:latin typeface="Abadi" panose="020B0604020104020204" pitchFamily="34" charset="0"/>
              </a:rPr>
              <a:t>Outcome </a:t>
            </a:r>
            <a:r>
              <a:rPr lang="en-US" sz="2200" dirty="0">
                <a:solidFill>
                  <a:schemeClr val="accent3">
                    <a:lumMod val="25000"/>
                  </a:schemeClr>
                </a:solidFill>
                <a:latin typeface="Abadi" panose="020B0604020104020204" pitchFamily="34" charset="0"/>
              </a:rPr>
              <a:t>which has to be grouped between the bad outcome and successful outcome.</a:t>
            </a:r>
            <a:endParaRPr lang="en-US" sz="2200" b="1"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Bad outcomes include False ASDS, False Ocean, False RTLS, None ASDS, None </a:t>
            </a:r>
            <a:r>
              <a:rPr lang="en-US" sz="2200" dirty="0" err="1">
                <a:solidFill>
                  <a:schemeClr val="accent3">
                    <a:lumMod val="25000"/>
                  </a:schemeClr>
                </a:solidFill>
                <a:latin typeface="Abadi" panose="020B0604020104020204" pitchFamily="34" charset="0"/>
              </a:rPr>
              <a:t>None</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Successful outcomes include True ASDS, True RTLS, and True Ocean</a:t>
            </a:r>
          </a:p>
          <a:p>
            <a:r>
              <a:rPr lang="en-US" sz="2200" dirty="0">
                <a:solidFill>
                  <a:schemeClr val="accent3">
                    <a:lumMod val="25000"/>
                  </a:schemeClr>
                </a:solidFill>
                <a:latin typeface="Abadi" panose="020B0604020104020204" pitchFamily="34" charset="0"/>
              </a:rPr>
              <a:t>Make dummy variables to convert categorical features like orbits, launch site, landing pad, and serial</a:t>
            </a:r>
          </a:p>
          <a:p>
            <a:pPr marL="0" indent="0">
              <a:buNone/>
            </a:pPr>
            <a:r>
              <a:rPr lang="en-US" sz="2200" dirty="0">
                <a:solidFill>
                  <a:schemeClr val="accent3">
                    <a:lumMod val="25000"/>
                  </a:schemeClr>
                </a:solidFill>
                <a:latin typeface="Abadi" panose="020B0604020104020204" pitchFamily="34" charset="0"/>
              </a:rPr>
              <a:t>https://github.com/faizamir123/IIBM_Capstone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Flowchart: Terminator 2">
            <a:extLst>
              <a:ext uri="{FF2B5EF4-FFF2-40B4-BE49-F238E27FC236}">
                <a16:creationId xmlns:a16="http://schemas.microsoft.com/office/drawing/2014/main" id="{B017B13C-0781-93FA-3841-6920F97CFA43}"/>
              </a:ext>
            </a:extLst>
          </p:cNvPr>
          <p:cNvSpPr/>
          <p:nvPr/>
        </p:nvSpPr>
        <p:spPr>
          <a:xfrm>
            <a:off x="5618457" y="1828807"/>
            <a:ext cx="818707" cy="37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en-ID" dirty="0"/>
          </a:p>
        </p:txBody>
      </p:sp>
      <p:sp>
        <p:nvSpPr>
          <p:cNvPr id="6" name="Flowchart: Data 5">
            <a:extLst>
              <a:ext uri="{FF2B5EF4-FFF2-40B4-BE49-F238E27FC236}">
                <a16:creationId xmlns:a16="http://schemas.microsoft.com/office/drawing/2014/main" id="{AEBFE456-D311-4F30-BAF2-297B63C32842}"/>
              </a:ext>
            </a:extLst>
          </p:cNvPr>
          <p:cNvSpPr/>
          <p:nvPr/>
        </p:nvSpPr>
        <p:spPr>
          <a:xfrm>
            <a:off x="6592185" y="1610839"/>
            <a:ext cx="1594885" cy="8080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Collected Data</a:t>
            </a:r>
            <a:endParaRPr lang="en-ID" sz="1600" dirty="0"/>
          </a:p>
        </p:txBody>
      </p:sp>
      <p:sp>
        <p:nvSpPr>
          <p:cNvPr id="7" name="Flowchart: Process 6">
            <a:extLst>
              <a:ext uri="{FF2B5EF4-FFF2-40B4-BE49-F238E27FC236}">
                <a16:creationId xmlns:a16="http://schemas.microsoft.com/office/drawing/2014/main" id="{43E4762B-04A4-99F7-2D2D-0CC56CDDEE4A}"/>
              </a:ext>
            </a:extLst>
          </p:cNvPr>
          <p:cNvSpPr/>
          <p:nvPr/>
        </p:nvSpPr>
        <p:spPr>
          <a:xfrm>
            <a:off x="8431619" y="1374265"/>
            <a:ext cx="2541181" cy="128122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Group the feature Outcome based on bad and successful outcome</a:t>
            </a:r>
            <a:endParaRPr lang="en-ID" sz="1600" dirty="0"/>
          </a:p>
        </p:txBody>
      </p:sp>
      <p:sp>
        <p:nvSpPr>
          <p:cNvPr id="10" name="Flowchart: Process 9">
            <a:extLst>
              <a:ext uri="{FF2B5EF4-FFF2-40B4-BE49-F238E27FC236}">
                <a16:creationId xmlns:a16="http://schemas.microsoft.com/office/drawing/2014/main" id="{190CBE2D-08AA-54C8-BFF8-28607F3A01AB}"/>
              </a:ext>
            </a:extLst>
          </p:cNvPr>
          <p:cNvSpPr/>
          <p:nvPr/>
        </p:nvSpPr>
        <p:spPr>
          <a:xfrm>
            <a:off x="8431618" y="2950537"/>
            <a:ext cx="2541182" cy="125197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Convert categorical values to numerical values</a:t>
            </a:r>
          </a:p>
          <a:p>
            <a:pPr algn="ctr"/>
            <a:r>
              <a:rPr lang="en-US" sz="1600" dirty="0"/>
              <a:t>(0 for bad outcomes and 1 for successful outcomes)</a:t>
            </a:r>
            <a:endParaRPr lang="en-ID" sz="1600" dirty="0"/>
          </a:p>
        </p:txBody>
      </p:sp>
      <p:sp>
        <p:nvSpPr>
          <p:cNvPr id="12" name="Flowchart: Data 11">
            <a:extLst>
              <a:ext uri="{FF2B5EF4-FFF2-40B4-BE49-F238E27FC236}">
                <a16:creationId xmlns:a16="http://schemas.microsoft.com/office/drawing/2014/main" id="{20E34241-11F3-F7CA-D96E-1DC28E13FB28}"/>
              </a:ext>
            </a:extLst>
          </p:cNvPr>
          <p:cNvSpPr/>
          <p:nvPr/>
        </p:nvSpPr>
        <p:spPr>
          <a:xfrm>
            <a:off x="6427380" y="4709184"/>
            <a:ext cx="1759690" cy="8080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Processed Data</a:t>
            </a:r>
            <a:endParaRPr lang="en-ID" sz="1600" dirty="0"/>
          </a:p>
        </p:txBody>
      </p:sp>
      <p:sp>
        <p:nvSpPr>
          <p:cNvPr id="13" name="Flowchart: Terminator 12">
            <a:extLst>
              <a:ext uri="{FF2B5EF4-FFF2-40B4-BE49-F238E27FC236}">
                <a16:creationId xmlns:a16="http://schemas.microsoft.com/office/drawing/2014/main" id="{4F50069C-3FC0-2B29-F569-43154CA1ACEC}"/>
              </a:ext>
            </a:extLst>
          </p:cNvPr>
          <p:cNvSpPr/>
          <p:nvPr/>
        </p:nvSpPr>
        <p:spPr>
          <a:xfrm>
            <a:off x="5526965" y="4927152"/>
            <a:ext cx="818707" cy="37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endParaRPr lang="en-ID" dirty="0"/>
          </a:p>
        </p:txBody>
      </p:sp>
      <p:cxnSp>
        <p:nvCxnSpPr>
          <p:cNvPr id="15" name="Straight Arrow Connector 14">
            <a:extLst>
              <a:ext uri="{FF2B5EF4-FFF2-40B4-BE49-F238E27FC236}">
                <a16:creationId xmlns:a16="http://schemas.microsoft.com/office/drawing/2014/main" id="{23B8FD15-A295-0EF6-45E3-E33D445EC0DA}"/>
              </a:ext>
            </a:extLst>
          </p:cNvPr>
          <p:cNvCxnSpPr>
            <a:stCxn id="3" idx="3"/>
            <a:endCxn id="6" idx="2"/>
          </p:cNvCxnSpPr>
          <p:nvPr/>
        </p:nvCxnSpPr>
        <p:spPr>
          <a:xfrm>
            <a:off x="6437164" y="2014877"/>
            <a:ext cx="31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64A8E8-C5C2-ED96-6FF5-5DBB91481052}"/>
              </a:ext>
            </a:extLst>
          </p:cNvPr>
          <p:cNvCxnSpPr>
            <a:stCxn id="6" idx="5"/>
            <a:endCxn id="7" idx="1"/>
          </p:cNvCxnSpPr>
          <p:nvPr/>
        </p:nvCxnSpPr>
        <p:spPr>
          <a:xfrm flipV="1">
            <a:off x="8027582" y="2014876"/>
            <a:ext cx="4040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41AC3B9-98F3-59DF-1ECF-C15A63BAD267}"/>
              </a:ext>
            </a:extLst>
          </p:cNvPr>
          <p:cNvCxnSpPr>
            <a:stCxn id="7" idx="2"/>
            <a:endCxn id="10" idx="0"/>
          </p:cNvCxnSpPr>
          <p:nvPr/>
        </p:nvCxnSpPr>
        <p:spPr>
          <a:xfrm flipH="1">
            <a:off x="9702209" y="2655487"/>
            <a:ext cx="1" cy="295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6891C2-3BA5-FC23-901F-7217DA88E351}"/>
              </a:ext>
            </a:extLst>
          </p:cNvPr>
          <p:cNvCxnSpPr>
            <a:stCxn id="12" idx="2"/>
            <a:endCxn id="13" idx="3"/>
          </p:cNvCxnSpPr>
          <p:nvPr/>
        </p:nvCxnSpPr>
        <p:spPr>
          <a:xfrm flipH="1">
            <a:off x="6345672" y="5113222"/>
            <a:ext cx="2576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Process 13">
            <a:extLst>
              <a:ext uri="{FF2B5EF4-FFF2-40B4-BE49-F238E27FC236}">
                <a16:creationId xmlns:a16="http://schemas.microsoft.com/office/drawing/2014/main" id="{54A28E1A-D039-E6FC-2AAE-6E9492A490ED}"/>
              </a:ext>
            </a:extLst>
          </p:cNvPr>
          <p:cNvSpPr/>
          <p:nvPr/>
        </p:nvSpPr>
        <p:spPr>
          <a:xfrm>
            <a:off x="8431619" y="4488055"/>
            <a:ext cx="2541182" cy="125197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Convert categorical values to numerical values</a:t>
            </a:r>
          </a:p>
          <a:p>
            <a:pPr algn="ctr"/>
            <a:r>
              <a:rPr lang="en-US" sz="1600" dirty="0"/>
              <a:t>(by using dummy variables and converting false/true values to 0 and 1)</a:t>
            </a:r>
            <a:endParaRPr lang="en-ID" sz="1600" dirty="0"/>
          </a:p>
        </p:txBody>
      </p:sp>
      <p:cxnSp>
        <p:nvCxnSpPr>
          <p:cNvPr id="25" name="Straight Arrow Connector 24">
            <a:extLst>
              <a:ext uri="{FF2B5EF4-FFF2-40B4-BE49-F238E27FC236}">
                <a16:creationId xmlns:a16="http://schemas.microsoft.com/office/drawing/2014/main" id="{1CD3805A-A15E-DBD5-CA22-50D1921B49A5}"/>
              </a:ext>
            </a:extLst>
          </p:cNvPr>
          <p:cNvCxnSpPr>
            <a:stCxn id="14" idx="1"/>
            <a:endCxn id="12" idx="5"/>
          </p:cNvCxnSpPr>
          <p:nvPr/>
        </p:nvCxnSpPr>
        <p:spPr>
          <a:xfrm flipH="1" flipV="1">
            <a:off x="8011101" y="5113222"/>
            <a:ext cx="420518" cy="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2EFDA13-3BF8-7D0F-5925-D7F361ABA345}"/>
              </a:ext>
            </a:extLst>
          </p:cNvPr>
          <p:cNvCxnSpPr>
            <a:stCxn id="10" idx="2"/>
            <a:endCxn id="14" idx="0"/>
          </p:cNvCxnSpPr>
          <p:nvPr/>
        </p:nvCxnSpPr>
        <p:spPr>
          <a:xfrm>
            <a:off x="9702209" y="4202515"/>
            <a:ext cx="1" cy="285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to see the relationship between two features</a:t>
            </a:r>
          </a:p>
          <a:p>
            <a:pPr>
              <a:lnSpc>
                <a:spcPct val="100000"/>
              </a:lnSpc>
              <a:spcBef>
                <a:spcPts val="1400"/>
              </a:spcBef>
            </a:pPr>
            <a:r>
              <a:rPr lang="en-US" sz="2200" dirty="0">
                <a:solidFill>
                  <a:schemeClr val="accent3">
                    <a:lumMod val="25000"/>
                  </a:schemeClr>
                </a:solidFill>
                <a:latin typeface="Abadi"/>
              </a:rPr>
              <a:t>Bar Chart: to visualize the frequency (in this case the success rate) of a feature</a:t>
            </a:r>
          </a:p>
          <a:p>
            <a:pPr>
              <a:lnSpc>
                <a:spcPct val="100000"/>
              </a:lnSpc>
              <a:spcBef>
                <a:spcPts val="1400"/>
              </a:spcBef>
            </a:pPr>
            <a:r>
              <a:rPr lang="en-US" sz="2200" dirty="0">
                <a:solidFill>
                  <a:schemeClr val="accent3">
                    <a:lumMod val="25000"/>
                  </a:schemeClr>
                </a:solidFill>
                <a:latin typeface="Abadi"/>
              </a:rPr>
              <a:t>Line Chart: to visualize the trend over the time</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https://github.com/faizamir123/IIBM_Capstone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9773"/>
            <a:ext cx="6832269" cy="478561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SELECT DISTINCT statement to display the name of unique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WHERE clause and LIKE clause to filter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Using SUM function to display the total Payload Mass and filter the customer to NASA (CRS)</a:t>
            </a:r>
          </a:p>
          <a:p>
            <a:pPr>
              <a:lnSpc>
                <a:spcPct val="100000"/>
              </a:lnSpc>
              <a:spcBef>
                <a:spcPts val="1400"/>
              </a:spcBef>
            </a:pPr>
            <a:r>
              <a:rPr lang="en-US" sz="2200" dirty="0">
                <a:solidFill>
                  <a:schemeClr val="accent3">
                    <a:lumMod val="25000"/>
                  </a:schemeClr>
                </a:solidFill>
                <a:latin typeface="Abadi" panose="020B0604020104020204" pitchFamily="34" charset="0"/>
              </a:rPr>
              <a:t>Using AVG function to display the average Payload Mass and filter the booster version that begin with F9 v1.1</a:t>
            </a:r>
          </a:p>
          <a:p>
            <a:pPr>
              <a:lnSpc>
                <a:spcPct val="100000"/>
              </a:lnSpc>
              <a:spcBef>
                <a:spcPts val="1400"/>
              </a:spcBef>
            </a:pPr>
            <a:r>
              <a:rPr lang="en-US" sz="2200" dirty="0">
                <a:solidFill>
                  <a:schemeClr val="accent3">
                    <a:lumMod val="25000"/>
                  </a:schemeClr>
                </a:solidFill>
                <a:latin typeface="Abadi" panose="020B0604020104020204" pitchFamily="34" charset="0"/>
              </a:rPr>
              <a:t>Using where to choose only the successful landing outcome,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 function to extract the date and MIN function to find the first successful landing outcome</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Picture 6">
            <a:extLst>
              <a:ext uri="{FF2B5EF4-FFF2-40B4-BE49-F238E27FC236}">
                <a16:creationId xmlns:a16="http://schemas.microsoft.com/office/drawing/2014/main" id="{D5EF2116-7D3C-B09C-FF5F-600F4CB39C07}"/>
              </a:ext>
            </a:extLst>
          </p:cNvPr>
          <p:cNvPicPr>
            <a:picLocks noChangeAspect="1"/>
          </p:cNvPicPr>
          <p:nvPr/>
        </p:nvPicPr>
        <p:blipFill>
          <a:blip r:embed="rId3"/>
          <a:stretch>
            <a:fillRect/>
          </a:stretch>
        </p:blipFill>
        <p:spPr>
          <a:xfrm>
            <a:off x="7602281" y="1388686"/>
            <a:ext cx="3946292" cy="549049"/>
          </a:xfrm>
          <a:prstGeom prst="rect">
            <a:avLst/>
          </a:prstGeom>
        </p:spPr>
      </p:pic>
      <p:pic>
        <p:nvPicPr>
          <p:cNvPr id="11" name="Picture 10">
            <a:extLst>
              <a:ext uri="{FF2B5EF4-FFF2-40B4-BE49-F238E27FC236}">
                <a16:creationId xmlns:a16="http://schemas.microsoft.com/office/drawing/2014/main" id="{C7A0B6FC-640D-24E9-9CCA-0E74D405BF98}"/>
              </a:ext>
            </a:extLst>
          </p:cNvPr>
          <p:cNvPicPr>
            <a:picLocks noChangeAspect="1"/>
          </p:cNvPicPr>
          <p:nvPr/>
        </p:nvPicPr>
        <p:blipFill>
          <a:blip r:embed="rId4"/>
          <a:stretch>
            <a:fillRect/>
          </a:stretch>
        </p:blipFill>
        <p:spPr>
          <a:xfrm>
            <a:off x="7602281" y="3053793"/>
            <a:ext cx="3946292" cy="750413"/>
          </a:xfrm>
          <a:prstGeom prst="rect">
            <a:avLst/>
          </a:prstGeom>
        </p:spPr>
      </p:pic>
      <p:pic>
        <p:nvPicPr>
          <p:cNvPr id="13" name="Picture 12">
            <a:extLst>
              <a:ext uri="{FF2B5EF4-FFF2-40B4-BE49-F238E27FC236}">
                <a16:creationId xmlns:a16="http://schemas.microsoft.com/office/drawing/2014/main" id="{B6FC1A94-A709-61AD-30A6-2C99453D5F30}"/>
              </a:ext>
            </a:extLst>
          </p:cNvPr>
          <p:cNvPicPr>
            <a:picLocks noChangeAspect="1"/>
          </p:cNvPicPr>
          <p:nvPr/>
        </p:nvPicPr>
        <p:blipFill>
          <a:blip r:embed="rId5"/>
          <a:stretch>
            <a:fillRect/>
          </a:stretch>
        </p:blipFill>
        <p:spPr>
          <a:xfrm>
            <a:off x="7602280" y="3966863"/>
            <a:ext cx="3946291" cy="764088"/>
          </a:xfrm>
          <a:prstGeom prst="rect">
            <a:avLst/>
          </a:prstGeom>
        </p:spPr>
      </p:pic>
      <p:pic>
        <p:nvPicPr>
          <p:cNvPr id="15" name="Picture 14">
            <a:extLst>
              <a:ext uri="{FF2B5EF4-FFF2-40B4-BE49-F238E27FC236}">
                <a16:creationId xmlns:a16="http://schemas.microsoft.com/office/drawing/2014/main" id="{F5653162-4387-4290-C70D-C0A1423840C8}"/>
              </a:ext>
            </a:extLst>
          </p:cNvPr>
          <p:cNvPicPr>
            <a:picLocks noChangeAspect="1"/>
          </p:cNvPicPr>
          <p:nvPr/>
        </p:nvPicPr>
        <p:blipFill>
          <a:blip r:embed="rId6"/>
          <a:stretch>
            <a:fillRect/>
          </a:stretch>
        </p:blipFill>
        <p:spPr>
          <a:xfrm>
            <a:off x="994561" y="6129603"/>
            <a:ext cx="8580864" cy="662997"/>
          </a:xfrm>
          <a:prstGeom prst="rect">
            <a:avLst/>
          </a:prstGeom>
        </p:spPr>
      </p:pic>
      <p:pic>
        <p:nvPicPr>
          <p:cNvPr id="14" name="Picture 13">
            <a:extLst>
              <a:ext uri="{FF2B5EF4-FFF2-40B4-BE49-F238E27FC236}">
                <a16:creationId xmlns:a16="http://schemas.microsoft.com/office/drawing/2014/main" id="{2ECD522D-91FA-974D-85CE-386E8C2A1731}"/>
              </a:ext>
            </a:extLst>
          </p:cNvPr>
          <p:cNvPicPr>
            <a:picLocks noChangeAspect="1"/>
          </p:cNvPicPr>
          <p:nvPr/>
        </p:nvPicPr>
        <p:blipFill>
          <a:blip r:embed="rId7"/>
          <a:stretch>
            <a:fillRect/>
          </a:stretch>
        </p:blipFill>
        <p:spPr>
          <a:xfrm>
            <a:off x="7602283" y="2238722"/>
            <a:ext cx="3946290" cy="624894"/>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9773"/>
            <a:ext cx="10515600" cy="478561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Display the name of the booster version and using WHERE clause to filter the boosters which have success in drone ship and have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Using Common Table Expressions to display the total number of successful and failure missions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Using a subquery and MAX function to list the names of the booster versions which have carried the maximum Payload Mass</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55887A5F-B185-9F0F-6D77-42E0A9B054DF}"/>
              </a:ext>
            </a:extLst>
          </p:cNvPr>
          <p:cNvPicPr>
            <a:picLocks noChangeAspect="1"/>
          </p:cNvPicPr>
          <p:nvPr/>
        </p:nvPicPr>
        <p:blipFill>
          <a:blip r:embed="rId3"/>
          <a:stretch>
            <a:fillRect/>
          </a:stretch>
        </p:blipFill>
        <p:spPr>
          <a:xfrm>
            <a:off x="1069819" y="2334600"/>
            <a:ext cx="8573911" cy="723983"/>
          </a:xfrm>
          <a:prstGeom prst="rect">
            <a:avLst/>
          </a:prstGeom>
        </p:spPr>
      </p:pic>
      <p:pic>
        <p:nvPicPr>
          <p:cNvPr id="10" name="Picture 9">
            <a:extLst>
              <a:ext uri="{FF2B5EF4-FFF2-40B4-BE49-F238E27FC236}">
                <a16:creationId xmlns:a16="http://schemas.microsoft.com/office/drawing/2014/main" id="{D83E69FC-85BA-67B0-FE1B-5126D87B0D65}"/>
              </a:ext>
            </a:extLst>
          </p:cNvPr>
          <p:cNvPicPr>
            <a:picLocks noChangeAspect="1"/>
          </p:cNvPicPr>
          <p:nvPr/>
        </p:nvPicPr>
        <p:blipFill>
          <a:blip r:embed="rId4"/>
          <a:stretch>
            <a:fillRect/>
          </a:stretch>
        </p:blipFill>
        <p:spPr>
          <a:xfrm>
            <a:off x="1069819" y="3694550"/>
            <a:ext cx="7834039" cy="1165961"/>
          </a:xfrm>
          <a:prstGeom prst="rect">
            <a:avLst/>
          </a:prstGeom>
        </p:spPr>
      </p:pic>
      <p:pic>
        <p:nvPicPr>
          <p:cNvPr id="14" name="Picture 13">
            <a:extLst>
              <a:ext uri="{FF2B5EF4-FFF2-40B4-BE49-F238E27FC236}">
                <a16:creationId xmlns:a16="http://schemas.microsoft.com/office/drawing/2014/main" id="{9F7DDDD1-C322-447E-4E7A-6D00FBF956CD}"/>
              </a:ext>
            </a:extLst>
          </p:cNvPr>
          <p:cNvPicPr>
            <a:picLocks noChangeAspect="1"/>
          </p:cNvPicPr>
          <p:nvPr/>
        </p:nvPicPr>
        <p:blipFill>
          <a:blip r:embed="rId5"/>
          <a:stretch>
            <a:fillRect/>
          </a:stretch>
        </p:blipFill>
        <p:spPr>
          <a:xfrm>
            <a:off x="1069819" y="5590513"/>
            <a:ext cx="5372566" cy="609653"/>
          </a:xfrm>
          <a:prstGeom prst="rect">
            <a:avLst/>
          </a:prstGeom>
        </p:spPr>
      </p:pic>
    </p:spTree>
    <p:extLst>
      <p:ext uri="{BB962C8B-B14F-4D97-AF65-F5344CB8AC3E}">
        <p14:creationId xmlns:p14="http://schemas.microsoft.com/office/powerpoint/2010/main" val="3432456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9773"/>
            <a:ext cx="5428770" cy="249731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function to extract the months and year and using CASE to convert the month number to month name then display the month names, failure landing outcomes in drone ship, booster version, and launch site for months in year 2015</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Picture 6">
            <a:extLst>
              <a:ext uri="{FF2B5EF4-FFF2-40B4-BE49-F238E27FC236}">
                <a16:creationId xmlns:a16="http://schemas.microsoft.com/office/drawing/2014/main" id="{94D2BCD5-B8C0-B19D-253E-691577328B62}"/>
              </a:ext>
            </a:extLst>
          </p:cNvPr>
          <p:cNvPicPr>
            <a:picLocks noChangeAspect="1"/>
          </p:cNvPicPr>
          <p:nvPr/>
        </p:nvPicPr>
        <p:blipFill>
          <a:blip r:embed="rId3"/>
          <a:stretch>
            <a:fillRect/>
          </a:stretch>
        </p:blipFill>
        <p:spPr>
          <a:xfrm>
            <a:off x="6198781" y="1319773"/>
            <a:ext cx="5258256" cy="2911092"/>
          </a:xfrm>
          <a:prstGeom prst="rect">
            <a:avLst/>
          </a:prstGeom>
        </p:spPr>
      </p:pic>
      <p:pic>
        <p:nvPicPr>
          <p:cNvPr id="9" name="Picture 8">
            <a:extLst>
              <a:ext uri="{FF2B5EF4-FFF2-40B4-BE49-F238E27FC236}">
                <a16:creationId xmlns:a16="http://schemas.microsoft.com/office/drawing/2014/main" id="{D3E0CDEE-F2B2-1256-EF49-84B4D45A8FE6}"/>
              </a:ext>
            </a:extLst>
          </p:cNvPr>
          <p:cNvPicPr>
            <a:picLocks noChangeAspect="1"/>
          </p:cNvPicPr>
          <p:nvPr/>
        </p:nvPicPr>
        <p:blipFill>
          <a:blip r:embed="rId4"/>
          <a:stretch>
            <a:fillRect/>
          </a:stretch>
        </p:blipFill>
        <p:spPr>
          <a:xfrm>
            <a:off x="1059518" y="5379352"/>
            <a:ext cx="6500423" cy="998307"/>
          </a:xfrm>
          <a:prstGeom prst="rect">
            <a:avLst/>
          </a:prstGeom>
        </p:spPr>
      </p:pic>
      <p:sp>
        <p:nvSpPr>
          <p:cNvPr id="13" name="Content Placeholder 4">
            <a:extLst>
              <a:ext uri="{FF2B5EF4-FFF2-40B4-BE49-F238E27FC236}">
                <a16:creationId xmlns:a16="http://schemas.microsoft.com/office/drawing/2014/main" id="{04CFA10E-D5A4-DB35-5E94-FCECE733B4F1}"/>
              </a:ext>
            </a:extLst>
          </p:cNvPr>
          <p:cNvSpPr txBox="1">
            <a:spLocks/>
          </p:cNvSpPr>
          <p:nvPr/>
        </p:nvSpPr>
        <p:spPr>
          <a:xfrm>
            <a:off x="770010" y="4230865"/>
            <a:ext cx="10202789" cy="11385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t>Using COUNT function and WHERE clause to count the successful landing outcomes between the date </a:t>
            </a:r>
            <a:r>
              <a:rPr lang="en-ID" sz="2200" dirty="0">
                <a:solidFill>
                  <a:srgbClr val="000000"/>
                </a:solidFill>
              </a:rPr>
              <a:t>04-06-2010 and 20-03-2017, using GROUP BY to group the data based on landing outcomes, and using ORDER BY to rank it in descending order</a:t>
            </a:r>
          </a:p>
          <a:p>
            <a:pPr>
              <a:lnSpc>
                <a:spcPct val="100000"/>
              </a:lnSpc>
              <a:spcBef>
                <a:spcPts val="1400"/>
              </a:spcBef>
            </a:pPr>
            <a:endParaRPr lang="en-US" sz="2200" dirty="0"/>
          </a:p>
        </p:txBody>
      </p:sp>
    </p:spTree>
    <p:extLst>
      <p:ext uri="{BB962C8B-B14F-4D97-AF65-F5344CB8AC3E}">
        <p14:creationId xmlns:p14="http://schemas.microsoft.com/office/powerpoint/2010/main" val="3585451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 objects are added to folium map to mark all the launch sites’ locations</a:t>
            </a:r>
          </a:p>
          <a:p>
            <a:pPr>
              <a:lnSpc>
                <a:spcPct val="100000"/>
              </a:lnSpc>
              <a:spcBef>
                <a:spcPts val="1400"/>
              </a:spcBef>
            </a:pPr>
            <a:r>
              <a:rPr lang="en-US" sz="2200" dirty="0">
                <a:solidFill>
                  <a:schemeClr val="accent3">
                    <a:lumMod val="25000"/>
                  </a:schemeClr>
                </a:solidFill>
                <a:latin typeface="Abadi" panose="020B0604020104020204" pitchFamily="34" charset="0"/>
              </a:rPr>
              <a:t>Circle objects are added to folium map to mark the area of the launch sites’ locations</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 objects are used to cluster/group the number of events that occurred in a certain area in this case success/failed launches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Line objects are used to show distances between a launch site to its proximities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https://github.com/faizamir123/IIBM_Capstone</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two types of plots that have been added to the dashboard, pie chart and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Pie charts are used to show the proportion of the number of successful launches between launch sites and the proportion of successful and failed launches on each site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plots are used to show the relationship between Payload Mass and the outcome of the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https://github.com/faizamir123/IIBM_Capstone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745092"/>
            <a:ext cx="5088530" cy="13678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Standardize the feature’s columns using </a:t>
            </a:r>
            <a:r>
              <a:rPr lang="en-US" sz="2200" dirty="0" err="1">
                <a:solidFill>
                  <a:schemeClr val="accent3">
                    <a:lumMod val="25000"/>
                  </a:schemeClr>
                </a:solidFill>
                <a:latin typeface="Abadi" panose="020B0604020104020204" pitchFamily="34" charset="0"/>
              </a:rPr>
              <a:t>standardscaler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Split the data into training and test set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Flowchart: Terminator 5">
            <a:extLst>
              <a:ext uri="{FF2B5EF4-FFF2-40B4-BE49-F238E27FC236}">
                <a16:creationId xmlns:a16="http://schemas.microsoft.com/office/drawing/2014/main" id="{00FA6FF3-90AC-3418-2462-62D59FEB5A20}"/>
              </a:ext>
            </a:extLst>
          </p:cNvPr>
          <p:cNvSpPr/>
          <p:nvPr/>
        </p:nvSpPr>
        <p:spPr>
          <a:xfrm>
            <a:off x="5618457" y="1828807"/>
            <a:ext cx="818707" cy="37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en-ID" dirty="0"/>
          </a:p>
        </p:txBody>
      </p:sp>
      <p:sp>
        <p:nvSpPr>
          <p:cNvPr id="7" name="Flowchart: Data 6">
            <a:extLst>
              <a:ext uri="{FF2B5EF4-FFF2-40B4-BE49-F238E27FC236}">
                <a16:creationId xmlns:a16="http://schemas.microsoft.com/office/drawing/2014/main" id="{44F4921D-2136-BE7A-F67E-86C12AAF3318}"/>
              </a:ext>
            </a:extLst>
          </p:cNvPr>
          <p:cNvSpPr/>
          <p:nvPr/>
        </p:nvSpPr>
        <p:spPr>
          <a:xfrm>
            <a:off x="6592185" y="1610839"/>
            <a:ext cx="1759690" cy="8080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Processed Data</a:t>
            </a:r>
            <a:endParaRPr lang="en-ID" sz="1600" dirty="0"/>
          </a:p>
        </p:txBody>
      </p:sp>
      <p:sp>
        <p:nvSpPr>
          <p:cNvPr id="8" name="Flowchart: Process 7">
            <a:extLst>
              <a:ext uri="{FF2B5EF4-FFF2-40B4-BE49-F238E27FC236}">
                <a16:creationId xmlns:a16="http://schemas.microsoft.com/office/drawing/2014/main" id="{E8C19CF9-CBF4-5B00-8E65-53B5A2688617}"/>
              </a:ext>
            </a:extLst>
          </p:cNvPr>
          <p:cNvSpPr/>
          <p:nvPr/>
        </p:nvSpPr>
        <p:spPr>
          <a:xfrm>
            <a:off x="8709455" y="1610839"/>
            <a:ext cx="1759690" cy="8080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Standardize the feature’s columns</a:t>
            </a:r>
            <a:endParaRPr lang="en-ID" sz="1600" dirty="0"/>
          </a:p>
        </p:txBody>
      </p:sp>
      <p:sp>
        <p:nvSpPr>
          <p:cNvPr id="10" name="Flowchart: Data 9">
            <a:extLst>
              <a:ext uri="{FF2B5EF4-FFF2-40B4-BE49-F238E27FC236}">
                <a16:creationId xmlns:a16="http://schemas.microsoft.com/office/drawing/2014/main" id="{56B89F63-56DB-D392-0015-8E15B400665C}"/>
              </a:ext>
            </a:extLst>
          </p:cNvPr>
          <p:cNvSpPr/>
          <p:nvPr/>
        </p:nvSpPr>
        <p:spPr>
          <a:xfrm>
            <a:off x="8714772" y="4895253"/>
            <a:ext cx="1759690" cy="8080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Splitted</a:t>
            </a:r>
            <a:r>
              <a:rPr lang="en-US" sz="1600" dirty="0"/>
              <a:t> Data</a:t>
            </a:r>
            <a:endParaRPr lang="en-ID" sz="1600" dirty="0"/>
          </a:p>
        </p:txBody>
      </p:sp>
      <p:cxnSp>
        <p:nvCxnSpPr>
          <p:cNvPr id="12" name="Straight Arrow Connector 11">
            <a:extLst>
              <a:ext uri="{FF2B5EF4-FFF2-40B4-BE49-F238E27FC236}">
                <a16:creationId xmlns:a16="http://schemas.microsoft.com/office/drawing/2014/main" id="{75FA5C21-3D71-7640-2F70-2E2E9F3B1621}"/>
              </a:ext>
            </a:extLst>
          </p:cNvPr>
          <p:cNvCxnSpPr>
            <a:cxnSpLocks/>
            <a:stCxn id="6" idx="3"/>
            <a:endCxn id="7" idx="2"/>
          </p:cNvCxnSpPr>
          <p:nvPr/>
        </p:nvCxnSpPr>
        <p:spPr>
          <a:xfrm>
            <a:off x="6437164" y="2014877"/>
            <a:ext cx="330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DB985-F3FD-0136-409F-566FC1DF71E1}"/>
              </a:ext>
            </a:extLst>
          </p:cNvPr>
          <p:cNvCxnSpPr>
            <a:cxnSpLocks/>
            <a:stCxn id="7" idx="5"/>
            <a:endCxn id="8" idx="1"/>
          </p:cNvCxnSpPr>
          <p:nvPr/>
        </p:nvCxnSpPr>
        <p:spPr>
          <a:xfrm>
            <a:off x="8175906" y="2014877"/>
            <a:ext cx="5335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1D6541-3F87-5C78-8CF5-58552DC6462D}"/>
              </a:ext>
            </a:extLst>
          </p:cNvPr>
          <p:cNvCxnSpPr>
            <a:cxnSpLocks/>
            <a:stCxn id="8" idx="2"/>
            <a:endCxn id="37" idx="1"/>
          </p:cNvCxnSpPr>
          <p:nvPr/>
        </p:nvCxnSpPr>
        <p:spPr>
          <a:xfrm>
            <a:off x="9589300" y="2418914"/>
            <a:ext cx="0" cy="285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owchart: Process 15">
            <a:extLst>
              <a:ext uri="{FF2B5EF4-FFF2-40B4-BE49-F238E27FC236}">
                <a16:creationId xmlns:a16="http://schemas.microsoft.com/office/drawing/2014/main" id="{3AADBAD7-B61C-66D0-CE41-3D5FE37454DF}"/>
              </a:ext>
            </a:extLst>
          </p:cNvPr>
          <p:cNvSpPr/>
          <p:nvPr/>
        </p:nvSpPr>
        <p:spPr>
          <a:xfrm>
            <a:off x="8714772" y="3796408"/>
            <a:ext cx="1754373" cy="8080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Split data into training and test set</a:t>
            </a:r>
            <a:endParaRPr lang="en-ID" sz="1600" dirty="0"/>
          </a:p>
        </p:txBody>
      </p:sp>
      <p:sp>
        <p:nvSpPr>
          <p:cNvPr id="37" name="Flowchart: Data 36">
            <a:extLst>
              <a:ext uri="{FF2B5EF4-FFF2-40B4-BE49-F238E27FC236}">
                <a16:creationId xmlns:a16="http://schemas.microsoft.com/office/drawing/2014/main" id="{D0D61463-D49C-9CD0-F376-C5F3172DAC58}"/>
              </a:ext>
            </a:extLst>
          </p:cNvPr>
          <p:cNvSpPr/>
          <p:nvPr/>
        </p:nvSpPr>
        <p:spPr>
          <a:xfrm>
            <a:off x="8537371" y="2704454"/>
            <a:ext cx="2103857" cy="8080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Standardized data</a:t>
            </a:r>
            <a:endParaRPr lang="en-ID" sz="1600" dirty="0"/>
          </a:p>
        </p:txBody>
      </p:sp>
      <p:sp>
        <p:nvSpPr>
          <p:cNvPr id="9" name="Flowchart: Process 8">
            <a:extLst>
              <a:ext uri="{FF2B5EF4-FFF2-40B4-BE49-F238E27FC236}">
                <a16:creationId xmlns:a16="http://schemas.microsoft.com/office/drawing/2014/main" id="{8760AB14-8B21-5487-D3E8-B0187AA8C837}"/>
              </a:ext>
            </a:extLst>
          </p:cNvPr>
          <p:cNvSpPr/>
          <p:nvPr/>
        </p:nvSpPr>
        <p:spPr>
          <a:xfrm>
            <a:off x="6782998" y="4796660"/>
            <a:ext cx="1754373" cy="10052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Using </a:t>
            </a:r>
            <a:r>
              <a:rPr lang="en-US" sz="1600" dirty="0" err="1"/>
              <a:t>GridSearch</a:t>
            </a:r>
            <a:r>
              <a:rPr lang="en-US" sz="1600" dirty="0"/>
              <a:t> CV to train models and find the best parameters</a:t>
            </a:r>
            <a:endParaRPr lang="en-ID" sz="1600" dirty="0"/>
          </a:p>
        </p:txBody>
      </p:sp>
      <p:sp>
        <p:nvSpPr>
          <p:cNvPr id="17" name="Flowchart: Off-page Connector 16">
            <a:extLst>
              <a:ext uri="{FF2B5EF4-FFF2-40B4-BE49-F238E27FC236}">
                <a16:creationId xmlns:a16="http://schemas.microsoft.com/office/drawing/2014/main" id="{130047F2-2E45-01C9-ADDB-A59ADE857E38}"/>
              </a:ext>
            </a:extLst>
          </p:cNvPr>
          <p:cNvSpPr/>
          <p:nvPr/>
        </p:nvSpPr>
        <p:spPr>
          <a:xfrm>
            <a:off x="5789038" y="5027398"/>
            <a:ext cx="477543" cy="543783"/>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endParaRPr lang="en-ID" dirty="0"/>
          </a:p>
        </p:txBody>
      </p:sp>
      <p:cxnSp>
        <p:nvCxnSpPr>
          <p:cNvPr id="19" name="Straight Arrow Connector 18">
            <a:extLst>
              <a:ext uri="{FF2B5EF4-FFF2-40B4-BE49-F238E27FC236}">
                <a16:creationId xmlns:a16="http://schemas.microsoft.com/office/drawing/2014/main" id="{A2C8D140-B499-806C-26F4-DCB6F4150B5C}"/>
              </a:ext>
            </a:extLst>
          </p:cNvPr>
          <p:cNvCxnSpPr>
            <a:stCxn id="37" idx="4"/>
            <a:endCxn id="16" idx="0"/>
          </p:cNvCxnSpPr>
          <p:nvPr/>
        </p:nvCxnSpPr>
        <p:spPr>
          <a:xfrm>
            <a:off x="9589300" y="3512529"/>
            <a:ext cx="2659" cy="283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3D35D1E-91DC-EBA9-28F4-F6D51EB64E4E}"/>
              </a:ext>
            </a:extLst>
          </p:cNvPr>
          <p:cNvCxnSpPr>
            <a:stCxn id="16" idx="2"/>
            <a:endCxn id="10" idx="1"/>
          </p:cNvCxnSpPr>
          <p:nvPr/>
        </p:nvCxnSpPr>
        <p:spPr>
          <a:xfrm>
            <a:off x="9591959" y="4604483"/>
            <a:ext cx="2658" cy="290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1A2B259-E7E6-D0FE-6C6C-9CD3456D60E4}"/>
              </a:ext>
            </a:extLst>
          </p:cNvPr>
          <p:cNvCxnSpPr>
            <a:stCxn id="10" idx="2"/>
            <a:endCxn id="9" idx="3"/>
          </p:cNvCxnSpPr>
          <p:nvPr/>
        </p:nvCxnSpPr>
        <p:spPr>
          <a:xfrm flipH="1">
            <a:off x="8537371" y="5299291"/>
            <a:ext cx="353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A491138-667B-C758-69FF-F1156440A572}"/>
              </a:ext>
            </a:extLst>
          </p:cNvPr>
          <p:cNvCxnSpPr>
            <a:stCxn id="9" idx="1"/>
            <a:endCxn id="17" idx="3"/>
          </p:cNvCxnSpPr>
          <p:nvPr/>
        </p:nvCxnSpPr>
        <p:spPr>
          <a:xfrm flipH="1" flipV="1">
            <a:off x="6266581" y="5299290"/>
            <a:ext cx="5164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125568"/>
            <a:ext cx="5088530" cy="31078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automate the process of training models and finding the best parameters and hyperparameters for each model</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accuracy score on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Display the confusion matrix</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Flowchart: Data 6">
            <a:extLst>
              <a:ext uri="{FF2B5EF4-FFF2-40B4-BE49-F238E27FC236}">
                <a16:creationId xmlns:a16="http://schemas.microsoft.com/office/drawing/2014/main" id="{44F4921D-2136-BE7A-F67E-86C12AAF3318}"/>
              </a:ext>
            </a:extLst>
          </p:cNvPr>
          <p:cNvSpPr/>
          <p:nvPr/>
        </p:nvSpPr>
        <p:spPr>
          <a:xfrm>
            <a:off x="6592185" y="1610839"/>
            <a:ext cx="1759690" cy="8080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Trained Models</a:t>
            </a:r>
            <a:endParaRPr lang="en-ID" sz="1600" dirty="0"/>
          </a:p>
        </p:txBody>
      </p:sp>
      <p:sp>
        <p:nvSpPr>
          <p:cNvPr id="8" name="Flowchart: Process 7">
            <a:extLst>
              <a:ext uri="{FF2B5EF4-FFF2-40B4-BE49-F238E27FC236}">
                <a16:creationId xmlns:a16="http://schemas.microsoft.com/office/drawing/2014/main" id="{E8C19CF9-CBF4-5B00-8E65-53B5A2688617}"/>
              </a:ext>
            </a:extLst>
          </p:cNvPr>
          <p:cNvSpPr/>
          <p:nvPr/>
        </p:nvSpPr>
        <p:spPr>
          <a:xfrm>
            <a:off x="8709455" y="1610839"/>
            <a:ext cx="1759690" cy="8080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 the models onto the test set</a:t>
            </a:r>
            <a:endParaRPr lang="en-ID" sz="1600" dirty="0"/>
          </a:p>
        </p:txBody>
      </p:sp>
      <p:sp>
        <p:nvSpPr>
          <p:cNvPr id="10" name="Flowchart: Data 9">
            <a:extLst>
              <a:ext uri="{FF2B5EF4-FFF2-40B4-BE49-F238E27FC236}">
                <a16:creationId xmlns:a16="http://schemas.microsoft.com/office/drawing/2014/main" id="{56B89F63-56DB-D392-0015-8E15B400665C}"/>
              </a:ext>
            </a:extLst>
          </p:cNvPr>
          <p:cNvSpPr/>
          <p:nvPr/>
        </p:nvSpPr>
        <p:spPr>
          <a:xfrm>
            <a:off x="8709454" y="3679509"/>
            <a:ext cx="1759690" cy="8080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Accuracy score</a:t>
            </a:r>
            <a:endParaRPr lang="en-ID" sz="1600" dirty="0"/>
          </a:p>
        </p:txBody>
      </p:sp>
      <p:sp>
        <p:nvSpPr>
          <p:cNvPr id="11" name="Flowchart: Terminator 10">
            <a:extLst>
              <a:ext uri="{FF2B5EF4-FFF2-40B4-BE49-F238E27FC236}">
                <a16:creationId xmlns:a16="http://schemas.microsoft.com/office/drawing/2014/main" id="{CB164CA6-8A77-5395-8353-7576AABD409C}"/>
              </a:ext>
            </a:extLst>
          </p:cNvPr>
          <p:cNvSpPr/>
          <p:nvPr/>
        </p:nvSpPr>
        <p:spPr>
          <a:xfrm>
            <a:off x="5686646" y="5111676"/>
            <a:ext cx="818707" cy="37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endParaRPr lang="en-ID" dirty="0"/>
          </a:p>
        </p:txBody>
      </p:sp>
      <p:cxnSp>
        <p:nvCxnSpPr>
          <p:cNvPr id="12" name="Straight Arrow Connector 11">
            <a:extLst>
              <a:ext uri="{FF2B5EF4-FFF2-40B4-BE49-F238E27FC236}">
                <a16:creationId xmlns:a16="http://schemas.microsoft.com/office/drawing/2014/main" id="{75FA5C21-3D71-7640-2F70-2E2E9F3B1621}"/>
              </a:ext>
            </a:extLst>
          </p:cNvPr>
          <p:cNvCxnSpPr>
            <a:cxnSpLocks/>
            <a:stCxn id="15" idx="3"/>
            <a:endCxn id="7" idx="2"/>
          </p:cNvCxnSpPr>
          <p:nvPr/>
        </p:nvCxnSpPr>
        <p:spPr>
          <a:xfrm>
            <a:off x="6387863" y="2014877"/>
            <a:ext cx="3802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3DB985-F3FD-0136-409F-566FC1DF71E1}"/>
              </a:ext>
            </a:extLst>
          </p:cNvPr>
          <p:cNvCxnSpPr>
            <a:cxnSpLocks/>
            <a:stCxn id="7" idx="5"/>
            <a:endCxn id="8" idx="1"/>
          </p:cNvCxnSpPr>
          <p:nvPr/>
        </p:nvCxnSpPr>
        <p:spPr>
          <a:xfrm>
            <a:off x="8175906" y="2014877"/>
            <a:ext cx="5335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1D6541-3F87-5C78-8CF5-58552DC6462D}"/>
              </a:ext>
            </a:extLst>
          </p:cNvPr>
          <p:cNvCxnSpPr>
            <a:cxnSpLocks/>
            <a:stCxn id="8" idx="2"/>
            <a:endCxn id="16" idx="0"/>
          </p:cNvCxnSpPr>
          <p:nvPr/>
        </p:nvCxnSpPr>
        <p:spPr>
          <a:xfrm>
            <a:off x="9589300" y="2418914"/>
            <a:ext cx="2659" cy="226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owchart: Process 15">
            <a:extLst>
              <a:ext uri="{FF2B5EF4-FFF2-40B4-BE49-F238E27FC236}">
                <a16:creationId xmlns:a16="http://schemas.microsoft.com/office/drawing/2014/main" id="{3AADBAD7-B61C-66D0-CE41-3D5FE37454DF}"/>
              </a:ext>
            </a:extLst>
          </p:cNvPr>
          <p:cNvSpPr/>
          <p:nvPr/>
        </p:nvSpPr>
        <p:spPr>
          <a:xfrm>
            <a:off x="8714772" y="2645174"/>
            <a:ext cx="1754373" cy="8080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Calculate the accuracy score</a:t>
            </a:r>
            <a:endParaRPr lang="en-ID" sz="1600" dirty="0"/>
          </a:p>
        </p:txBody>
      </p:sp>
      <p:sp>
        <p:nvSpPr>
          <p:cNvPr id="15" name="Flowchart: Off-page Connector 14">
            <a:extLst>
              <a:ext uri="{FF2B5EF4-FFF2-40B4-BE49-F238E27FC236}">
                <a16:creationId xmlns:a16="http://schemas.microsoft.com/office/drawing/2014/main" id="{88C86CF9-AAD3-B423-71B9-C3C9A450C440}"/>
              </a:ext>
            </a:extLst>
          </p:cNvPr>
          <p:cNvSpPr/>
          <p:nvPr/>
        </p:nvSpPr>
        <p:spPr>
          <a:xfrm>
            <a:off x="5910320" y="1742985"/>
            <a:ext cx="477543" cy="543783"/>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endParaRPr lang="en-ID" dirty="0"/>
          </a:p>
        </p:txBody>
      </p:sp>
      <p:sp>
        <p:nvSpPr>
          <p:cNvPr id="23" name="Flowchart: Process 22">
            <a:extLst>
              <a:ext uri="{FF2B5EF4-FFF2-40B4-BE49-F238E27FC236}">
                <a16:creationId xmlns:a16="http://schemas.microsoft.com/office/drawing/2014/main" id="{FCCEA675-D501-B171-50E6-8BF0FE1615BC}"/>
              </a:ext>
            </a:extLst>
          </p:cNvPr>
          <p:cNvSpPr/>
          <p:nvPr/>
        </p:nvSpPr>
        <p:spPr>
          <a:xfrm>
            <a:off x="8714772" y="4892166"/>
            <a:ext cx="1754373" cy="8111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Display the confusion matrix</a:t>
            </a:r>
            <a:endParaRPr lang="en-ID" sz="1600" dirty="0"/>
          </a:p>
        </p:txBody>
      </p:sp>
      <p:sp>
        <p:nvSpPr>
          <p:cNvPr id="24" name="Flowchart: Data 23">
            <a:extLst>
              <a:ext uri="{FF2B5EF4-FFF2-40B4-BE49-F238E27FC236}">
                <a16:creationId xmlns:a16="http://schemas.microsoft.com/office/drawing/2014/main" id="{36A75B17-6EEA-DE24-522F-B5A1074C46F6}"/>
              </a:ext>
            </a:extLst>
          </p:cNvPr>
          <p:cNvSpPr/>
          <p:nvPr/>
        </p:nvSpPr>
        <p:spPr>
          <a:xfrm>
            <a:off x="6592185" y="4895252"/>
            <a:ext cx="1759690" cy="8080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Confusion Matrix</a:t>
            </a:r>
            <a:endParaRPr lang="en-ID" sz="1600" dirty="0"/>
          </a:p>
        </p:txBody>
      </p:sp>
      <p:cxnSp>
        <p:nvCxnSpPr>
          <p:cNvPr id="26" name="Straight Arrow Connector 25">
            <a:extLst>
              <a:ext uri="{FF2B5EF4-FFF2-40B4-BE49-F238E27FC236}">
                <a16:creationId xmlns:a16="http://schemas.microsoft.com/office/drawing/2014/main" id="{903065F9-80F4-0C1C-6070-88957CD882F7}"/>
              </a:ext>
            </a:extLst>
          </p:cNvPr>
          <p:cNvCxnSpPr>
            <a:stCxn id="16" idx="2"/>
            <a:endCxn id="10" idx="1"/>
          </p:cNvCxnSpPr>
          <p:nvPr/>
        </p:nvCxnSpPr>
        <p:spPr>
          <a:xfrm flipH="1">
            <a:off x="9589299" y="3453249"/>
            <a:ext cx="2660" cy="226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9754765-15B8-4E2B-8890-0B53EAF8E7A5}"/>
              </a:ext>
            </a:extLst>
          </p:cNvPr>
          <p:cNvCxnSpPr>
            <a:stCxn id="10" idx="4"/>
            <a:endCxn id="23" idx="0"/>
          </p:cNvCxnSpPr>
          <p:nvPr/>
        </p:nvCxnSpPr>
        <p:spPr>
          <a:xfrm>
            <a:off x="9589299" y="4487584"/>
            <a:ext cx="2660" cy="404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8089AFC-D655-ECA4-FE14-BCBF9117F9C0}"/>
              </a:ext>
            </a:extLst>
          </p:cNvPr>
          <p:cNvCxnSpPr>
            <a:stCxn id="23" idx="1"/>
            <a:endCxn id="24" idx="5"/>
          </p:cNvCxnSpPr>
          <p:nvPr/>
        </p:nvCxnSpPr>
        <p:spPr>
          <a:xfrm flipH="1">
            <a:off x="8175906" y="5297747"/>
            <a:ext cx="538866" cy="1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BF9B8E4-C707-CD56-8D38-327BF1D608F6}"/>
              </a:ext>
            </a:extLst>
          </p:cNvPr>
          <p:cNvCxnSpPr>
            <a:stCxn id="24" idx="2"/>
            <a:endCxn id="11" idx="3"/>
          </p:cNvCxnSpPr>
          <p:nvPr/>
        </p:nvCxnSpPr>
        <p:spPr>
          <a:xfrm flipH="1" flipV="1">
            <a:off x="6505353" y="5297746"/>
            <a:ext cx="262801"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12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each launch sites as the flight number increases, the first  stage is more likely to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Many launches took place in CCSFS SLC 40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5B9E015-2B8C-969A-81F2-CAEF732370EB}"/>
              </a:ext>
            </a:extLst>
          </p:cNvPr>
          <p:cNvPicPr>
            <a:picLocks noChangeAspect="1"/>
          </p:cNvPicPr>
          <p:nvPr/>
        </p:nvPicPr>
        <p:blipFill>
          <a:blip r:embed="rId3"/>
          <a:stretch>
            <a:fillRect/>
          </a:stretch>
        </p:blipFill>
        <p:spPr>
          <a:xfrm>
            <a:off x="6027810" y="1596413"/>
            <a:ext cx="5168273" cy="414705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 (greater than 10000) for the VAFB-SLC 4E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rockets with payload greater than 7500 are more likely to land the first stage successfully</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4276EF8-A15E-E5E1-F38A-46AE6D65314C}"/>
              </a:ext>
            </a:extLst>
          </p:cNvPr>
          <p:cNvPicPr>
            <a:picLocks noChangeAspect="1"/>
          </p:cNvPicPr>
          <p:nvPr/>
        </p:nvPicPr>
        <p:blipFill>
          <a:blip r:embed="rId3"/>
          <a:stretch>
            <a:fillRect/>
          </a:stretch>
        </p:blipFill>
        <p:spPr>
          <a:xfrm>
            <a:off x="6169554" y="1579756"/>
            <a:ext cx="5090436" cy="419372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orbit ES-L1, GEO, HEO, and SSO have the highest successful rate, which is 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Whereas the orbit with the lowest successful rate is SO, with the successful rate of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9BE2895-D4A4-0D37-6FF8-8860E11DC6F3}"/>
              </a:ext>
            </a:extLst>
          </p:cNvPr>
          <p:cNvPicPr>
            <a:picLocks noChangeAspect="1"/>
          </p:cNvPicPr>
          <p:nvPr/>
        </p:nvPicPr>
        <p:blipFill>
          <a:blip r:embed="rId3"/>
          <a:stretch>
            <a:fillRect/>
          </a:stretch>
        </p:blipFill>
        <p:spPr>
          <a:xfrm>
            <a:off x="6159865" y="1594674"/>
            <a:ext cx="5109814" cy="381158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LEO and PO orbit the success appears to be related to the flight number, as the flight number increases, the first stage is more likely to land successfully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8F6B36C-DA9D-4E05-CC12-FEF1B590A9AC}"/>
              </a:ext>
            </a:extLst>
          </p:cNvPr>
          <p:cNvPicPr>
            <a:picLocks noChangeAspect="1"/>
          </p:cNvPicPr>
          <p:nvPr/>
        </p:nvPicPr>
        <p:blipFill>
          <a:blip r:embed="rId3"/>
          <a:stretch>
            <a:fillRect/>
          </a:stretch>
        </p:blipFill>
        <p:spPr>
          <a:xfrm>
            <a:off x="6027811" y="1538024"/>
            <a:ext cx="5257800" cy="428827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heavier payload mass, the first stage is more likely to land successfully for LEO, ISS, and PO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we couldn’t distinguish the relationship for GTO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6FEAC41-5B89-6081-BFF9-4B76C830DC07}"/>
              </a:ext>
            </a:extLst>
          </p:cNvPr>
          <p:cNvPicPr>
            <a:picLocks noChangeAspect="1"/>
          </p:cNvPicPr>
          <p:nvPr/>
        </p:nvPicPr>
        <p:blipFill>
          <a:blip r:embed="rId3"/>
          <a:stretch>
            <a:fillRect/>
          </a:stretch>
        </p:blipFill>
        <p:spPr>
          <a:xfrm>
            <a:off x="6095999" y="1519771"/>
            <a:ext cx="4983127" cy="435199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kept increasing from 2013 through 2020, although there was a slight decrease in 2018, but overall the success rate kept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D348AC5-5F50-F296-C921-AAEEEDA030A0}"/>
              </a:ext>
            </a:extLst>
          </p:cNvPr>
          <p:cNvPicPr>
            <a:picLocks noChangeAspect="1"/>
          </p:cNvPicPr>
          <p:nvPr/>
        </p:nvPicPr>
        <p:blipFill>
          <a:blip r:embed="rId3"/>
          <a:stretch>
            <a:fillRect/>
          </a:stretch>
        </p:blipFill>
        <p:spPr>
          <a:xfrm>
            <a:off x="6096000" y="1713610"/>
            <a:ext cx="5613916" cy="370899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DISTINCT function, we return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3" name="Picture 12">
            <a:extLst>
              <a:ext uri="{FF2B5EF4-FFF2-40B4-BE49-F238E27FC236}">
                <a16:creationId xmlns:a16="http://schemas.microsoft.com/office/drawing/2014/main" id="{B033BCFB-F8C8-B874-6D9F-90DB6763FE0D}"/>
              </a:ext>
            </a:extLst>
          </p:cNvPr>
          <p:cNvPicPr>
            <a:picLocks noChangeAspect="1"/>
          </p:cNvPicPr>
          <p:nvPr/>
        </p:nvPicPr>
        <p:blipFill>
          <a:blip r:embed="rId3"/>
          <a:stretch>
            <a:fillRect/>
          </a:stretch>
        </p:blipFill>
        <p:spPr>
          <a:xfrm>
            <a:off x="770011" y="2413536"/>
            <a:ext cx="4280454" cy="289872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WHERE clause and LIKE clause, we filter the launch sites with the name begin with CCA and display only the first 5 records using LIMIT clause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224BF16E-F6B5-D692-C19D-D92FC21D9CC8}"/>
              </a:ext>
            </a:extLst>
          </p:cNvPr>
          <p:cNvPicPr>
            <a:picLocks noChangeAspect="1"/>
          </p:cNvPicPr>
          <p:nvPr/>
        </p:nvPicPr>
        <p:blipFill>
          <a:blip r:embed="rId3"/>
          <a:stretch>
            <a:fillRect/>
          </a:stretch>
        </p:blipFill>
        <p:spPr>
          <a:xfrm>
            <a:off x="959291" y="2799777"/>
            <a:ext cx="9556308" cy="362743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E966765A-390A-1344-A29F-D36ED79F36F2}"/>
              </a:ext>
            </a:extLst>
          </p:cNvPr>
          <p:cNvSpPr txBox="1">
            <a:spLocks/>
          </p:cNvSpPr>
          <p:nvPr/>
        </p:nvSpPr>
        <p:spPr>
          <a:xfrm>
            <a:off x="958902" y="1529566"/>
            <a:ext cx="10326709" cy="449600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through various sources, such as SpaceX REST API and Wiki pages.</a:t>
            </a:r>
          </a:p>
          <a:p>
            <a:pPr>
              <a:lnSpc>
                <a:spcPct val="100000"/>
              </a:lnSpc>
              <a:spcBef>
                <a:spcPts val="1400"/>
              </a:spcBef>
            </a:pPr>
            <a:r>
              <a:rPr lang="en-US" sz="2200" dirty="0">
                <a:solidFill>
                  <a:schemeClr val="accent3">
                    <a:lumMod val="25000"/>
                  </a:schemeClr>
                </a:solidFill>
                <a:latin typeface="Abadi" panose="020B0604020104020204" pitchFamily="34" charset="0"/>
              </a:rPr>
              <a:t>The data includes data for the Falcon 1 booster which is unnecessary for predicting the Falcon 9 launches outcome, therefore it was removed.</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data had some missing values, we then dealing these missing values by replacing it with the mean of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data.</a:t>
            </a:r>
          </a:p>
          <a:p>
            <a:pPr>
              <a:lnSpc>
                <a:spcPct val="100000"/>
              </a:lnSpc>
              <a:spcBef>
                <a:spcPts val="1400"/>
              </a:spcBef>
            </a:pPr>
            <a:r>
              <a:rPr lang="en-US" sz="2200" dirty="0">
                <a:solidFill>
                  <a:schemeClr val="accent3">
                    <a:lumMod val="25000"/>
                  </a:schemeClr>
                </a:solidFill>
                <a:latin typeface="Abadi" panose="020B0604020104020204" pitchFamily="34" charset="0"/>
              </a:rPr>
              <a:t>Then we visualized the data by building an interactive dashboard.</a:t>
            </a:r>
          </a:p>
          <a:p>
            <a:pPr>
              <a:lnSpc>
                <a:spcPct val="100000"/>
              </a:lnSpc>
              <a:spcBef>
                <a:spcPts val="1400"/>
              </a:spcBef>
            </a:pPr>
            <a:r>
              <a:rPr lang="en-US" sz="2200" dirty="0">
                <a:solidFill>
                  <a:schemeClr val="accent3">
                    <a:lumMod val="25000"/>
                  </a:schemeClr>
                </a:solidFill>
                <a:latin typeface="Abadi" panose="020B0604020104020204" pitchFamily="34" charset="0"/>
              </a:rPr>
              <a:t>We then train machine learning models, such as Logistic Regression, Support Vector Machine, Decision Tree, and K-Nearest Neighbors and find the best hyperparameters to predict if SpaceX will reuse the first stage.</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that all models perform similarly considering the similar results on the accuracy for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WHERE clause we filter the customer to NASA (CRS) and we calculate the total payload mass using the SUM function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F9869ECD-96F2-90AF-0651-05AD07C655B4}"/>
              </a:ext>
            </a:extLst>
          </p:cNvPr>
          <p:cNvPicPr>
            <a:picLocks noChangeAspect="1"/>
          </p:cNvPicPr>
          <p:nvPr/>
        </p:nvPicPr>
        <p:blipFill>
          <a:blip r:embed="rId3"/>
          <a:stretch>
            <a:fillRect/>
          </a:stretch>
        </p:blipFill>
        <p:spPr>
          <a:xfrm>
            <a:off x="770010" y="2745550"/>
            <a:ext cx="5243278" cy="251148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WHERE and LIKE clause we filter the booster version that start with F9 v1.1</a:t>
            </a:r>
          </a:p>
          <a:p>
            <a:pPr>
              <a:lnSpc>
                <a:spcPct val="100000"/>
              </a:lnSpc>
              <a:spcBef>
                <a:spcPts val="1400"/>
              </a:spcBef>
            </a:pPr>
            <a:r>
              <a:rPr lang="en-US" sz="2200" dirty="0">
                <a:solidFill>
                  <a:schemeClr val="accent3">
                    <a:lumMod val="25000"/>
                  </a:schemeClr>
                </a:solidFill>
                <a:latin typeface="Abadi" panose="020B0604020104020204" pitchFamily="34" charset="0"/>
              </a:rPr>
              <a:t>Using the AVG function we 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9ACF0938-EB90-78A1-244C-F861272716C9}"/>
              </a:ext>
            </a:extLst>
          </p:cNvPr>
          <p:cNvPicPr>
            <a:picLocks noChangeAspect="1"/>
          </p:cNvPicPr>
          <p:nvPr/>
        </p:nvPicPr>
        <p:blipFill>
          <a:blip r:embed="rId3"/>
          <a:stretch>
            <a:fillRect/>
          </a:stretch>
        </p:blipFill>
        <p:spPr>
          <a:xfrm>
            <a:off x="773445" y="3553809"/>
            <a:ext cx="5407568" cy="262315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extract the date using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function</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WHERE clause we filter the landing outcome so we have the success landing in ground pad</a:t>
            </a:r>
          </a:p>
          <a:p>
            <a:pPr>
              <a:lnSpc>
                <a:spcPct val="100000"/>
              </a:lnSpc>
              <a:spcBef>
                <a:spcPts val="1400"/>
              </a:spcBef>
            </a:pPr>
            <a:r>
              <a:rPr lang="en-US" sz="2200" dirty="0">
                <a:solidFill>
                  <a:schemeClr val="accent3">
                    <a:lumMod val="25000"/>
                  </a:schemeClr>
                </a:solidFill>
                <a:latin typeface="Abadi" panose="020B0604020104020204" pitchFamily="34" charset="0"/>
              </a:rPr>
              <a:t>Using MIN function we search for the first record of the successful landing outcome in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87C47830-0F1B-DB20-21DA-750EE54329AE}"/>
              </a:ext>
            </a:extLst>
          </p:cNvPr>
          <p:cNvPicPr>
            <a:picLocks noChangeAspect="1"/>
          </p:cNvPicPr>
          <p:nvPr/>
        </p:nvPicPr>
        <p:blipFill>
          <a:blip r:embed="rId3"/>
          <a:stretch>
            <a:fillRect/>
          </a:stretch>
        </p:blipFill>
        <p:spPr>
          <a:xfrm>
            <a:off x="1298794" y="4082305"/>
            <a:ext cx="9594411" cy="194326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WHERE clause we filter the landing outcome to Success (drone ship) and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greater than 4000 and less than 6000</a:t>
            </a:r>
          </a:p>
          <a:p>
            <a:pPr>
              <a:lnSpc>
                <a:spcPct val="100000"/>
              </a:lnSpc>
              <a:spcBef>
                <a:spcPts val="1400"/>
              </a:spcBef>
            </a:pPr>
            <a:r>
              <a:rPr lang="en-US" sz="2200" dirty="0">
                <a:solidFill>
                  <a:schemeClr val="accent3">
                    <a:lumMod val="25000"/>
                  </a:schemeClr>
                </a:solidFill>
                <a:latin typeface="Abadi"/>
              </a:rPr>
              <a:t>We obtain the list of booster versions that land successfully in drone ship and have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DAB24382-3CC9-D07F-1D58-B07A6CF5F850}"/>
              </a:ext>
            </a:extLst>
          </p:cNvPr>
          <p:cNvPicPr>
            <a:picLocks noChangeAspect="1"/>
          </p:cNvPicPr>
          <p:nvPr/>
        </p:nvPicPr>
        <p:blipFill>
          <a:blip r:embed="rId3"/>
          <a:stretch>
            <a:fillRect/>
          </a:stretch>
        </p:blipFill>
        <p:spPr>
          <a:xfrm>
            <a:off x="1454564" y="3583172"/>
            <a:ext cx="9282871" cy="284403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Common Table Expressions (CTE), we return the number of successful and failure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B64CA6D0-ACC9-4113-39F8-65EC78634FC8}"/>
              </a:ext>
            </a:extLst>
          </p:cNvPr>
          <p:cNvPicPr>
            <a:picLocks noChangeAspect="1"/>
          </p:cNvPicPr>
          <p:nvPr/>
        </p:nvPicPr>
        <p:blipFill>
          <a:blip r:embed="rId3"/>
          <a:stretch>
            <a:fillRect/>
          </a:stretch>
        </p:blipFill>
        <p:spPr>
          <a:xfrm>
            <a:off x="1306415" y="2884876"/>
            <a:ext cx="9579170" cy="25300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16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subquery we are able to use MAX function inside WHERE clause to search for the names of the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785880C-CA43-CD56-16FC-D6403E3D48AA}"/>
              </a:ext>
            </a:extLst>
          </p:cNvPr>
          <p:cNvPicPr>
            <a:picLocks noChangeAspect="1"/>
          </p:cNvPicPr>
          <p:nvPr/>
        </p:nvPicPr>
        <p:blipFill>
          <a:blip r:embed="rId3"/>
          <a:stretch>
            <a:fillRect/>
          </a:stretch>
        </p:blipFill>
        <p:spPr>
          <a:xfrm>
            <a:off x="5642804" y="1620831"/>
            <a:ext cx="5517358" cy="440474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851"/>
            <a:ext cx="498220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CASE we assign the month name to the month number</a:t>
            </a:r>
          </a:p>
          <a:p>
            <a:pPr>
              <a:lnSpc>
                <a:spcPct val="100000"/>
              </a:lnSpc>
              <a:spcBef>
                <a:spcPts val="1400"/>
              </a:spcBef>
            </a:pPr>
            <a:r>
              <a:rPr lang="en-US" sz="2200" dirty="0">
                <a:solidFill>
                  <a:schemeClr val="accent3">
                    <a:lumMod val="25000"/>
                  </a:schemeClr>
                </a:solidFill>
                <a:latin typeface="Abadi"/>
              </a:rPr>
              <a:t>Using WHERE clause we filter the landing outcome so it returns the failure landing in drone ship at 2015</a:t>
            </a:r>
          </a:p>
          <a:p>
            <a:pPr>
              <a:lnSpc>
                <a:spcPct val="100000"/>
              </a:lnSpc>
              <a:spcBef>
                <a:spcPts val="1400"/>
              </a:spcBef>
            </a:pPr>
            <a:r>
              <a:rPr lang="en-US" sz="2200" dirty="0">
                <a:solidFill>
                  <a:schemeClr val="accent3">
                    <a:lumMod val="25000"/>
                  </a:schemeClr>
                </a:solidFill>
                <a:latin typeface="Abadi"/>
              </a:rPr>
              <a:t>We display the record list containing the month name, landing outcome, booster version, and launch site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49B851B-6669-1B65-2B4D-909597D35869}"/>
              </a:ext>
            </a:extLst>
          </p:cNvPr>
          <p:cNvPicPr>
            <a:picLocks noChangeAspect="1"/>
          </p:cNvPicPr>
          <p:nvPr/>
        </p:nvPicPr>
        <p:blipFill>
          <a:blip r:embed="rId3"/>
          <a:stretch>
            <a:fillRect/>
          </a:stretch>
        </p:blipFill>
        <p:spPr>
          <a:xfrm>
            <a:off x="5859701" y="1422851"/>
            <a:ext cx="5425910" cy="42675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6066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the COUNT function we return the number of landing outcome</a:t>
            </a:r>
          </a:p>
          <a:p>
            <a:pPr>
              <a:lnSpc>
                <a:spcPct val="100000"/>
              </a:lnSpc>
              <a:spcBef>
                <a:spcPts val="1400"/>
              </a:spcBef>
            </a:pPr>
            <a:r>
              <a:rPr lang="en-US" sz="2200" dirty="0">
                <a:solidFill>
                  <a:schemeClr val="accent3">
                    <a:lumMod val="25000"/>
                  </a:schemeClr>
                </a:solidFill>
                <a:latin typeface="Abadi"/>
              </a:rPr>
              <a:t>We filter the data using WHERE and BETWEEN clause so it return the result between the given date range</a:t>
            </a:r>
          </a:p>
          <a:p>
            <a:pPr>
              <a:lnSpc>
                <a:spcPct val="100000"/>
              </a:lnSpc>
              <a:spcBef>
                <a:spcPts val="1400"/>
              </a:spcBef>
            </a:pPr>
            <a:r>
              <a:rPr lang="en-US" sz="2200" dirty="0">
                <a:solidFill>
                  <a:schemeClr val="accent3">
                    <a:lumMod val="25000"/>
                  </a:schemeClr>
                </a:solidFill>
                <a:latin typeface="Abadi"/>
              </a:rPr>
              <a:t>Using GROUP BY, we group the result based on the landing outcome</a:t>
            </a:r>
          </a:p>
          <a:p>
            <a:pPr>
              <a:lnSpc>
                <a:spcPct val="100000"/>
              </a:lnSpc>
              <a:spcBef>
                <a:spcPts val="1400"/>
              </a:spcBef>
            </a:pPr>
            <a:r>
              <a:rPr lang="en-US" sz="2200" dirty="0">
                <a:solidFill>
                  <a:schemeClr val="accent3">
                    <a:lumMod val="25000"/>
                  </a:schemeClr>
                </a:solidFill>
                <a:latin typeface="Abadi"/>
              </a:rPr>
              <a:t>We order the count data descending </a:t>
            </a:r>
            <a:r>
              <a:rPr lang="en-US" sz="2200" dirty="0" err="1">
                <a:solidFill>
                  <a:schemeClr val="accent3">
                    <a:lumMod val="25000"/>
                  </a:schemeClr>
                </a:solidFill>
                <a:latin typeface="Abadi"/>
              </a:rPr>
              <a:t>uasing</a:t>
            </a:r>
            <a:r>
              <a:rPr lang="en-US" sz="2200" dirty="0">
                <a:solidFill>
                  <a:schemeClr val="accent3">
                    <a:lumMod val="25000"/>
                  </a:schemeClr>
                </a:solidFill>
                <a:latin typeface="Abadi"/>
              </a:rPr>
              <a:t> ORDER BY and DESC, so it return the rank of landing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D4D7778-4B7C-33B3-B157-EF4D69E3A5B1}"/>
              </a:ext>
            </a:extLst>
          </p:cNvPr>
          <p:cNvPicPr>
            <a:picLocks noChangeAspect="1"/>
          </p:cNvPicPr>
          <p:nvPr/>
        </p:nvPicPr>
        <p:blipFill>
          <a:blip r:embed="rId3"/>
          <a:stretch>
            <a:fillRect/>
          </a:stretch>
        </p:blipFill>
        <p:spPr>
          <a:xfrm>
            <a:off x="6230679" y="2242072"/>
            <a:ext cx="5582093" cy="287218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39119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we can see in the following picture the launch sites are located near the coastline</a:t>
            </a:r>
          </a:p>
          <a:p>
            <a:pPr>
              <a:lnSpc>
                <a:spcPct val="100000"/>
              </a:lnSpc>
              <a:spcBef>
                <a:spcPts val="1400"/>
              </a:spcBef>
            </a:pPr>
            <a:r>
              <a:rPr lang="en-US" sz="2200" dirty="0">
                <a:solidFill>
                  <a:schemeClr val="accent3">
                    <a:lumMod val="25000"/>
                  </a:schemeClr>
                </a:solidFill>
                <a:latin typeface="Abadi"/>
              </a:rPr>
              <a:t>This could be because it is safer to launch the rockets to the sea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7" name="Picture 6">
            <a:extLst>
              <a:ext uri="{FF2B5EF4-FFF2-40B4-BE49-F238E27FC236}">
                <a16:creationId xmlns:a16="http://schemas.microsoft.com/office/drawing/2014/main" id="{3135F3F5-8847-719A-BB70-1CDD7756162F}"/>
              </a:ext>
            </a:extLst>
          </p:cNvPr>
          <p:cNvPicPr>
            <a:picLocks noChangeAspect="1"/>
          </p:cNvPicPr>
          <p:nvPr/>
        </p:nvPicPr>
        <p:blipFill>
          <a:blip r:embed="rId3"/>
          <a:stretch>
            <a:fillRect/>
          </a:stretch>
        </p:blipFill>
        <p:spPr>
          <a:xfrm>
            <a:off x="5161202" y="1758015"/>
            <a:ext cx="6673049" cy="401731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211"/>
            <a:ext cx="10399485" cy="4367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one of the most successful companies that are making space travel affordable for everyone. SpaceX’s accomplishments include, sending spacecraft to the International Space Station, providing satellite internet access using a satellite internet constellation called </a:t>
            </a:r>
            <a:r>
              <a:rPr lang="en-US" sz="2200" dirty="0" err="1">
                <a:solidFill>
                  <a:schemeClr val="accent3">
                    <a:lumMod val="25000"/>
                  </a:schemeClr>
                </a:solidFill>
                <a:latin typeface="Abadi" panose="020B0604020104020204" pitchFamily="34" charset="0"/>
              </a:rPr>
              <a:t>Starlink</a:t>
            </a:r>
            <a:r>
              <a:rPr lang="en-US" sz="2200" dirty="0">
                <a:solidFill>
                  <a:schemeClr val="accent3">
                    <a:lumMod val="25000"/>
                  </a:schemeClr>
                </a:solidFill>
                <a:latin typeface="Abadi" panose="020B0604020104020204" pitchFamily="34" charset="0"/>
              </a:rPr>
              <a:t>, and sending manned missions to space. One reason </a:t>
            </a:r>
            <a:r>
              <a:rPr lang="en-US" sz="2200" dirty="0" err="1">
                <a:solidFill>
                  <a:schemeClr val="accent3">
                    <a:lumMod val="25000"/>
                  </a:schemeClr>
                </a:solidFill>
                <a:latin typeface="Abadi" panose="020B0604020104020204" pitchFamily="34" charset="0"/>
              </a:rPr>
              <a:t>SapceX</a:t>
            </a:r>
            <a:r>
              <a:rPr lang="en-US" sz="2200" dirty="0">
                <a:solidFill>
                  <a:schemeClr val="accent3">
                    <a:lumMod val="25000"/>
                  </a:schemeClr>
                </a:solidFill>
                <a:latin typeface="Abadi" panose="020B0604020104020204" pitchFamily="34" charset="0"/>
              </a:rPr>
              <a:t> can do this is because SpaceX’s rockets can reuse the first stage, therefore the rocket launches are relatively inexpensive which only cost 62 million dollars compared to other companies which cost upwards of 165 million dollars.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By determining whether the first stage will land or not, we can determine the cost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29810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could see that the color red represent the failed launch outcomes, whereas the color green represent the successful launch outcomes</a:t>
            </a:r>
          </a:p>
          <a:p>
            <a:pPr>
              <a:lnSpc>
                <a:spcPct val="100000"/>
              </a:lnSpc>
              <a:spcBef>
                <a:spcPts val="1400"/>
              </a:spcBef>
            </a:pPr>
            <a:r>
              <a:rPr lang="en-US" sz="2200" dirty="0">
                <a:solidFill>
                  <a:schemeClr val="accent3">
                    <a:lumMod val="25000"/>
                  </a:schemeClr>
                </a:solidFill>
                <a:latin typeface="Abadi"/>
              </a:rPr>
              <a:t>The following picture is an example of launch outcomes in KSC LC-39A launch site</a:t>
            </a:r>
          </a:p>
          <a:p>
            <a:pPr>
              <a:lnSpc>
                <a:spcPct val="100000"/>
              </a:lnSpc>
              <a:spcBef>
                <a:spcPts val="1400"/>
              </a:spcBef>
            </a:pPr>
            <a:r>
              <a:rPr lang="en-US" sz="2200" dirty="0">
                <a:solidFill>
                  <a:schemeClr val="accent3">
                    <a:lumMod val="25000"/>
                  </a:schemeClr>
                </a:solidFill>
                <a:latin typeface="Abadi"/>
              </a:rPr>
              <a:t>The launch site KSC LC-39A have a pretty high successful launch outcome rate</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a:extLst>
              <a:ext uri="{FF2B5EF4-FFF2-40B4-BE49-F238E27FC236}">
                <a16:creationId xmlns:a16="http://schemas.microsoft.com/office/drawing/2014/main" id="{A3383617-04B6-BE98-1739-3011018D76A9}"/>
              </a:ext>
            </a:extLst>
          </p:cNvPr>
          <p:cNvPicPr>
            <a:picLocks noChangeAspect="1"/>
          </p:cNvPicPr>
          <p:nvPr/>
        </p:nvPicPr>
        <p:blipFill>
          <a:blip r:embed="rId3"/>
          <a:stretch>
            <a:fillRect/>
          </a:stretch>
        </p:blipFill>
        <p:spPr>
          <a:xfrm>
            <a:off x="6123887" y="1887200"/>
            <a:ext cx="5334086" cy="308359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6502159" cy="43148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following picture shows the distance between launch site and its proximities such as the closest coastline, city, railway and highway.</a:t>
            </a:r>
          </a:p>
          <a:p>
            <a:pPr>
              <a:lnSpc>
                <a:spcPct val="100000"/>
              </a:lnSpc>
              <a:spcBef>
                <a:spcPts val="1400"/>
              </a:spcBef>
            </a:pPr>
            <a:r>
              <a:rPr lang="en-US" sz="2200" dirty="0">
                <a:solidFill>
                  <a:schemeClr val="accent3">
                    <a:lumMod val="25000"/>
                  </a:schemeClr>
                </a:solidFill>
                <a:latin typeface="Abadi"/>
              </a:rPr>
              <a:t>The distance between launch site and the closest coastline is represented by the orange line</a:t>
            </a:r>
          </a:p>
          <a:p>
            <a:pPr>
              <a:lnSpc>
                <a:spcPct val="100000"/>
              </a:lnSpc>
              <a:spcBef>
                <a:spcPts val="1400"/>
              </a:spcBef>
            </a:pPr>
            <a:r>
              <a:rPr lang="en-US" sz="2200" dirty="0">
                <a:solidFill>
                  <a:schemeClr val="accent3">
                    <a:lumMod val="25000"/>
                  </a:schemeClr>
                </a:solidFill>
                <a:latin typeface="Abadi"/>
              </a:rPr>
              <a:t>The distance between  launch site and the closest railway is represented by the cyan line</a:t>
            </a:r>
          </a:p>
          <a:p>
            <a:pPr>
              <a:lnSpc>
                <a:spcPct val="100000"/>
              </a:lnSpc>
              <a:spcBef>
                <a:spcPts val="1400"/>
              </a:spcBef>
            </a:pPr>
            <a:r>
              <a:rPr lang="en-US" sz="2200" dirty="0">
                <a:solidFill>
                  <a:schemeClr val="accent3">
                    <a:lumMod val="25000"/>
                  </a:schemeClr>
                </a:solidFill>
                <a:latin typeface="Abadi"/>
              </a:rPr>
              <a:t>The distance between launch site and the closest highway is represented by the purple line</a:t>
            </a:r>
          </a:p>
          <a:p>
            <a:pPr>
              <a:lnSpc>
                <a:spcPct val="100000"/>
              </a:lnSpc>
              <a:spcBef>
                <a:spcPts val="1400"/>
              </a:spcBef>
            </a:pPr>
            <a:r>
              <a:rPr lang="en-US" sz="2200" dirty="0">
                <a:solidFill>
                  <a:schemeClr val="accent3">
                    <a:lumMod val="25000"/>
                  </a:schemeClr>
                </a:solidFill>
                <a:latin typeface="Abadi"/>
              </a:rPr>
              <a:t>The distance between launch site and the closest city is represented </a:t>
            </a:r>
            <a:r>
              <a:rPr lang="en-US" sz="2200" dirty="0" err="1">
                <a:solidFill>
                  <a:schemeClr val="accent3">
                    <a:lumMod val="25000"/>
                  </a:schemeClr>
                </a:solidFill>
                <a:latin typeface="Abadi"/>
              </a:rPr>
              <a:t>bby</a:t>
            </a:r>
            <a:r>
              <a:rPr lang="en-US" sz="2200" dirty="0">
                <a:solidFill>
                  <a:schemeClr val="accent3">
                    <a:lumMod val="25000"/>
                  </a:schemeClr>
                </a:solidFill>
                <a:latin typeface="Abadi"/>
              </a:rPr>
              <a:t> the green line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Sites to its Proximities</a:t>
            </a:r>
          </a:p>
        </p:txBody>
      </p:sp>
      <p:pic>
        <p:nvPicPr>
          <p:cNvPr id="4" name="Picture 3">
            <a:extLst>
              <a:ext uri="{FF2B5EF4-FFF2-40B4-BE49-F238E27FC236}">
                <a16:creationId xmlns:a16="http://schemas.microsoft.com/office/drawing/2014/main" id="{89B8701D-9E86-A9CE-AC4D-3D8C78BE3A0F}"/>
              </a:ext>
            </a:extLst>
          </p:cNvPr>
          <p:cNvPicPr>
            <a:picLocks noChangeAspect="1"/>
          </p:cNvPicPr>
          <p:nvPr/>
        </p:nvPicPr>
        <p:blipFill>
          <a:blip r:embed="rId3"/>
          <a:stretch>
            <a:fillRect/>
          </a:stretch>
        </p:blipFill>
        <p:spPr>
          <a:xfrm>
            <a:off x="7476321" y="1766546"/>
            <a:ext cx="4249514" cy="340076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38344"/>
            <a:ext cx="5587759" cy="46386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given pie chart tells us that the launch site KSC LC-39A have the highest number of successful launches followed by CCAFS LC-40, VAFB SLC-4E, and the last is CCAFS SLC-40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7" name="Picture 6">
            <a:extLst>
              <a:ext uri="{FF2B5EF4-FFF2-40B4-BE49-F238E27FC236}">
                <a16:creationId xmlns:a16="http://schemas.microsoft.com/office/drawing/2014/main" id="{37CAC150-8BC8-1313-C82A-5CE359BB1360}"/>
              </a:ext>
            </a:extLst>
          </p:cNvPr>
          <p:cNvPicPr>
            <a:picLocks noChangeAspect="1"/>
          </p:cNvPicPr>
          <p:nvPr/>
        </p:nvPicPr>
        <p:blipFill>
          <a:blip r:embed="rId3"/>
          <a:stretch>
            <a:fillRect/>
          </a:stretch>
        </p:blipFill>
        <p:spPr>
          <a:xfrm>
            <a:off x="6527211" y="1420010"/>
            <a:ext cx="4930761" cy="37736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78199"/>
            <a:ext cx="477388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following pie charts we can see that launch site KSC LC-39A have the highest successful launch outcomes ratio with the ratio of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4C32071D-6726-13AA-226E-2E0CF334F8D7}"/>
              </a:ext>
            </a:extLst>
          </p:cNvPr>
          <p:cNvPicPr>
            <a:picLocks noChangeAspect="1"/>
          </p:cNvPicPr>
          <p:nvPr/>
        </p:nvPicPr>
        <p:blipFill>
          <a:blip r:embed="rId3"/>
          <a:stretch>
            <a:fillRect/>
          </a:stretch>
        </p:blipFill>
        <p:spPr>
          <a:xfrm>
            <a:off x="5831736" y="1301176"/>
            <a:ext cx="2822006" cy="2127823"/>
          </a:xfrm>
          <a:prstGeom prst="rect">
            <a:avLst/>
          </a:prstGeom>
        </p:spPr>
      </p:pic>
      <p:pic>
        <p:nvPicPr>
          <p:cNvPr id="7" name="Picture 6">
            <a:extLst>
              <a:ext uri="{FF2B5EF4-FFF2-40B4-BE49-F238E27FC236}">
                <a16:creationId xmlns:a16="http://schemas.microsoft.com/office/drawing/2014/main" id="{B61497B8-0762-E12E-75A1-BAA149436592}"/>
              </a:ext>
            </a:extLst>
          </p:cNvPr>
          <p:cNvPicPr>
            <a:picLocks noChangeAspect="1"/>
          </p:cNvPicPr>
          <p:nvPr/>
        </p:nvPicPr>
        <p:blipFill>
          <a:blip r:embed="rId4"/>
          <a:stretch>
            <a:fillRect/>
          </a:stretch>
        </p:blipFill>
        <p:spPr>
          <a:xfrm>
            <a:off x="8687657" y="1301176"/>
            <a:ext cx="2939274" cy="2157988"/>
          </a:xfrm>
          <a:prstGeom prst="rect">
            <a:avLst/>
          </a:prstGeom>
        </p:spPr>
      </p:pic>
      <p:pic>
        <p:nvPicPr>
          <p:cNvPr id="10" name="Picture 9">
            <a:extLst>
              <a:ext uri="{FF2B5EF4-FFF2-40B4-BE49-F238E27FC236}">
                <a16:creationId xmlns:a16="http://schemas.microsoft.com/office/drawing/2014/main" id="{FD6DA65D-A3E7-B3C2-952C-9905144420A8}"/>
              </a:ext>
            </a:extLst>
          </p:cNvPr>
          <p:cNvPicPr>
            <a:picLocks noChangeAspect="1"/>
          </p:cNvPicPr>
          <p:nvPr/>
        </p:nvPicPr>
        <p:blipFill>
          <a:blip r:embed="rId5"/>
          <a:stretch>
            <a:fillRect/>
          </a:stretch>
        </p:blipFill>
        <p:spPr>
          <a:xfrm>
            <a:off x="5679736" y="3463134"/>
            <a:ext cx="2974006" cy="2320866"/>
          </a:xfrm>
          <a:prstGeom prst="rect">
            <a:avLst/>
          </a:prstGeom>
        </p:spPr>
      </p:pic>
      <p:pic>
        <p:nvPicPr>
          <p:cNvPr id="12" name="Picture 11">
            <a:extLst>
              <a:ext uri="{FF2B5EF4-FFF2-40B4-BE49-F238E27FC236}">
                <a16:creationId xmlns:a16="http://schemas.microsoft.com/office/drawing/2014/main" id="{389E071B-B786-27F1-74E9-9744EE05517C}"/>
              </a:ext>
            </a:extLst>
          </p:cNvPr>
          <p:cNvPicPr>
            <a:picLocks noChangeAspect="1"/>
          </p:cNvPicPr>
          <p:nvPr/>
        </p:nvPicPr>
        <p:blipFill>
          <a:blip r:embed="rId6"/>
          <a:stretch>
            <a:fillRect/>
          </a:stretch>
        </p:blipFill>
        <p:spPr>
          <a:xfrm>
            <a:off x="8687657" y="3544573"/>
            <a:ext cx="2974006" cy="215798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59865"/>
            <a:ext cx="500684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following scatter plot about payload vs. Launch Outcome for all sites, we can see that the booster version FT with the payload mass between 2000 until 6000 kg have the highest successful rate</a:t>
            </a:r>
          </a:p>
          <a:p>
            <a:pPr>
              <a:lnSpc>
                <a:spcPct val="100000"/>
              </a:lnSpc>
              <a:spcBef>
                <a:spcPts val="1400"/>
              </a:spcBef>
            </a:pPr>
            <a:r>
              <a:rPr lang="en-US" sz="2200" dirty="0">
                <a:solidFill>
                  <a:schemeClr val="accent3">
                    <a:lumMod val="25000"/>
                  </a:schemeClr>
                </a:solidFill>
                <a:latin typeface="Abadi" panose="020B0604020104020204" pitchFamily="34" charset="0"/>
              </a:rPr>
              <a:t>Whereas the booster version v1.1 with the payload mass between 0 until 6000 have the lowest successful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a:t>
            </a:r>
          </a:p>
        </p:txBody>
      </p:sp>
      <p:pic>
        <p:nvPicPr>
          <p:cNvPr id="4" name="Picture 3">
            <a:extLst>
              <a:ext uri="{FF2B5EF4-FFF2-40B4-BE49-F238E27FC236}">
                <a16:creationId xmlns:a16="http://schemas.microsoft.com/office/drawing/2014/main" id="{BC45CBF5-2BE5-30D7-65B0-D615E858A14A}"/>
              </a:ext>
            </a:extLst>
          </p:cNvPr>
          <p:cNvPicPr>
            <a:picLocks noChangeAspect="1"/>
          </p:cNvPicPr>
          <p:nvPr/>
        </p:nvPicPr>
        <p:blipFill>
          <a:blip r:embed="rId3"/>
          <a:stretch>
            <a:fillRect/>
          </a:stretch>
        </p:blipFill>
        <p:spPr>
          <a:xfrm>
            <a:off x="6027811" y="1580583"/>
            <a:ext cx="5835580" cy="395210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could see from the following bar chart that all models have similar accuracy score which tell us that all models perform similarly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A73774A-4BE3-FA7C-08B7-4D0252F8973B}"/>
              </a:ext>
            </a:extLst>
          </p:cNvPr>
          <p:cNvPicPr>
            <a:picLocks noChangeAspect="1"/>
          </p:cNvPicPr>
          <p:nvPr/>
        </p:nvPicPr>
        <p:blipFill>
          <a:blip r:embed="rId3"/>
          <a:stretch>
            <a:fillRect/>
          </a:stretch>
        </p:blipFill>
        <p:spPr>
          <a:xfrm>
            <a:off x="6443927" y="1912578"/>
            <a:ext cx="4537419" cy="303284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283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produce the same confusion matrix. From the confusion matrix we could see that the models can predict accurately the landed outcomes, but for the unsuccessful outcomes the models still couldn’t predict the result accurately.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D46C752-639A-5E2A-5408-02B9A76266F4}"/>
              </a:ext>
            </a:extLst>
          </p:cNvPr>
          <p:cNvPicPr>
            <a:picLocks noChangeAspect="1"/>
          </p:cNvPicPr>
          <p:nvPr/>
        </p:nvPicPr>
        <p:blipFill>
          <a:blip r:embed="rId3"/>
          <a:stretch>
            <a:fillRect/>
          </a:stretch>
        </p:blipFill>
        <p:spPr>
          <a:xfrm>
            <a:off x="6578488" y="2035490"/>
            <a:ext cx="4628889" cy="33515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7687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performed predictive analysis using logistic regression, support vector machine, decision tree, and  K Nearest Neighbor</a:t>
            </a:r>
          </a:p>
          <a:p>
            <a:pPr>
              <a:lnSpc>
                <a:spcPct val="100000"/>
              </a:lnSpc>
              <a:spcBef>
                <a:spcPts val="1400"/>
              </a:spcBef>
            </a:pPr>
            <a:r>
              <a:rPr lang="en-US" sz="2200" dirty="0">
                <a:solidFill>
                  <a:schemeClr val="accent3">
                    <a:lumMod val="25000"/>
                  </a:schemeClr>
                </a:solidFill>
                <a:latin typeface="Abadi" panose="020B0604020104020204" pitchFamily="34" charset="0"/>
              </a:rPr>
              <a:t>All models performed similarly and have similar accuracy score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https://github.com/faizamir123/IIBM_Capstone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75686"/>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Data collection methodology:</a:t>
            </a:r>
          </a:p>
          <a:p>
            <a:pPr lvl="1">
              <a:lnSpc>
                <a:spcPct val="120000"/>
              </a:lnSpc>
              <a:spcBef>
                <a:spcPts val="1400"/>
              </a:spcBef>
            </a:pPr>
            <a:r>
              <a:rPr lang="en-US" sz="1900" dirty="0">
                <a:solidFill>
                  <a:schemeClr val="bg2">
                    <a:lumMod val="50000"/>
                  </a:schemeClr>
                </a:solidFill>
                <a:latin typeface="Abadi"/>
              </a:rPr>
              <a:t>Data was collected from various sources, such as SpaceX REST API and Wiki pages</a:t>
            </a:r>
          </a:p>
          <a:p>
            <a:pPr>
              <a:lnSpc>
                <a:spcPct val="120000"/>
              </a:lnSpc>
              <a:spcBef>
                <a:spcPts val="1400"/>
              </a:spcBef>
            </a:pPr>
            <a:r>
              <a:rPr lang="en-US" sz="2200" dirty="0">
                <a:solidFill>
                  <a:schemeClr val="accent3">
                    <a:lumMod val="25000"/>
                  </a:schemeClr>
                </a:solidFill>
                <a:latin typeface="Abadi"/>
              </a:rPr>
              <a:t>Perform data wrangling</a:t>
            </a:r>
          </a:p>
          <a:p>
            <a:pPr lvl="1">
              <a:lnSpc>
                <a:spcPct val="120000"/>
              </a:lnSpc>
              <a:spcBef>
                <a:spcPts val="1400"/>
              </a:spcBef>
            </a:pPr>
            <a:r>
              <a:rPr lang="en-US" sz="1900" dirty="0">
                <a:solidFill>
                  <a:schemeClr val="bg2">
                    <a:lumMod val="50000"/>
                  </a:schemeClr>
                </a:solidFill>
                <a:latin typeface="Abadi"/>
              </a:rPr>
              <a:t>Landing outcomes data was processed by separating bad outcomes and successful outcomes then converting it to numerical values (0 and 1)</a:t>
            </a:r>
          </a:p>
          <a:p>
            <a:pPr>
              <a:lnSpc>
                <a:spcPct val="120000"/>
              </a:lnSpc>
              <a:spcBef>
                <a:spcPts val="1400"/>
              </a:spcBef>
            </a:pPr>
            <a:r>
              <a:rPr lang="en-US" sz="2200" dirty="0">
                <a:solidFill>
                  <a:schemeClr val="accent3">
                    <a:lumMod val="25000"/>
                  </a:schemeClr>
                </a:solidFill>
                <a:latin typeface="Abadi"/>
              </a:rPr>
              <a:t>Perform exploratory data analysis (EDA) using visualization and SQL</a:t>
            </a:r>
          </a:p>
          <a:p>
            <a:pPr>
              <a:lnSpc>
                <a:spcPct val="100000"/>
              </a:lnSpc>
              <a:spcBef>
                <a:spcPts val="1400"/>
              </a:spcBef>
            </a:pPr>
            <a:endParaRPr lang="en-US" sz="700" dirty="0">
              <a:solidFill>
                <a:schemeClr val="accent3">
                  <a:lumMod val="25000"/>
                </a:schemeClr>
              </a:solidFill>
              <a:latin typeface="Abadi"/>
            </a:endParaRPr>
          </a:p>
          <a:p>
            <a:pPr>
              <a:lnSpc>
                <a:spcPct val="100000"/>
              </a:lnSpc>
              <a:spcBef>
                <a:spcPts val="1400"/>
              </a:spcBef>
            </a:pPr>
            <a:endParaRPr lang="en-US" sz="700" dirty="0">
              <a:solidFill>
                <a:schemeClr val="accent3">
                  <a:lumMod val="25000"/>
                </a:schemeClr>
              </a:solidFill>
              <a:latin typeface="Abadi"/>
            </a:endParaRPr>
          </a:p>
          <a:p>
            <a:pPr>
              <a:lnSpc>
                <a:spcPct val="100000"/>
              </a:lnSpc>
              <a:spcBef>
                <a:spcPts val="1400"/>
              </a:spcBef>
            </a:pPr>
            <a:endParaRPr lang="en-US" sz="7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75686"/>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Normalized the features data</a:t>
            </a:r>
          </a:p>
          <a:p>
            <a:pPr lvl="1">
              <a:lnSpc>
                <a:spcPct val="120000"/>
              </a:lnSpc>
              <a:spcBef>
                <a:spcPts val="1400"/>
              </a:spcBef>
            </a:pPr>
            <a:r>
              <a:rPr lang="en-US" sz="7600" dirty="0" err="1">
                <a:solidFill>
                  <a:schemeClr val="bg2">
                    <a:lumMod val="50000"/>
                  </a:schemeClr>
                </a:solidFill>
                <a:latin typeface="Abadi"/>
              </a:rPr>
              <a:t>Splitted</a:t>
            </a:r>
            <a:r>
              <a:rPr lang="en-US" sz="7600" dirty="0">
                <a:solidFill>
                  <a:schemeClr val="bg2">
                    <a:lumMod val="50000"/>
                  </a:schemeClr>
                </a:solidFill>
                <a:latin typeface="Abadi"/>
              </a:rPr>
              <a:t> data into training set and test set</a:t>
            </a:r>
          </a:p>
          <a:p>
            <a:pPr lvl="1">
              <a:lnSpc>
                <a:spcPct val="120000"/>
              </a:lnSpc>
              <a:spcBef>
                <a:spcPts val="1400"/>
              </a:spcBef>
            </a:pPr>
            <a:r>
              <a:rPr lang="en-US" sz="7600" dirty="0">
                <a:solidFill>
                  <a:schemeClr val="bg2">
                    <a:lumMod val="50000"/>
                  </a:schemeClr>
                </a:solidFill>
                <a:latin typeface="Abadi"/>
              </a:rPr>
              <a:t>Trained machine learning models using the training set</a:t>
            </a:r>
          </a:p>
          <a:p>
            <a:pPr lvl="1">
              <a:lnSpc>
                <a:spcPct val="120000"/>
              </a:lnSpc>
              <a:spcBef>
                <a:spcPts val="1400"/>
              </a:spcBef>
            </a:pPr>
            <a:r>
              <a:rPr lang="en-US" sz="7600" dirty="0">
                <a:solidFill>
                  <a:schemeClr val="bg2">
                    <a:lumMod val="50000"/>
                  </a:schemeClr>
                </a:solidFill>
                <a:latin typeface="Abadi"/>
              </a:rPr>
              <a:t>Tuned the hyperparameters and looked for the best hyperparameters </a:t>
            </a:r>
          </a:p>
          <a:p>
            <a:pPr lvl="1">
              <a:lnSpc>
                <a:spcPct val="120000"/>
              </a:lnSpc>
              <a:spcBef>
                <a:spcPts val="1400"/>
              </a:spcBef>
            </a:pPr>
            <a:r>
              <a:rPr lang="en-US" sz="7600" dirty="0">
                <a:solidFill>
                  <a:schemeClr val="bg2">
                    <a:lumMod val="50000"/>
                  </a:schemeClr>
                </a:solidFill>
                <a:latin typeface="Abadi"/>
              </a:rPr>
              <a:t>Performed the models using the test set</a:t>
            </a:r>
          </a:p>
          <a:p>
            <a:pPr lvl="1">
              <a:lnSpc>
                <a:spcPct val="120000"/>
              </a:lnSpc>
              <a:spcBef>
                <a:spcPts val="1400"/>
              </a:spcBef>
            </a:pPr>
            <a:r>
              <a:rPr lang="en-US" sz="7600" dirty="0">
                <a:solidFill>
                  <a:schemeClr val="bg2">
                    <a:lumMod val="50000"/>
                  </a:schemeClr>
                </a:solidFill>
                <a:latin typeface="Abadi"/>
              </a:rPr>
              <a:t>Calculated the accuracy score</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002114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58" name="Content Placeholder 2">
            <a:extLst>
              <a:ext uri="{FF2B5EF4-FFF2-40B4-BE49-F238E27FC236}">
                <a16:creationId xmlns:a16="http://schemas.microsoft.com/office/drawing/2014/main" id="{7878D71A-0C06-1B84-2112-8C95ED4C215D}"/>
              </a:ext>
            </a:extLst>
          </p:cNvPr>
          <p:cNvSpPr txBox="1">
            <a:spLocks/>
          </p:cNvSpPr>
          <p:nvPr/>
        </p:nvSpPr>
        <p:spPr>
          <a:xfrm>
            <a:off x="770011" y="1275686"/>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400" dirty="0">
                <a:solidFill>
                  <a:schemeClr val="accent3">
                    <a:lumMod val="25000"/>
                  </a:schemeClr>
                </a:solidFill>
                <a:latin typeface="Abadi"/>
              </a:rPr>
              <a:t>The data was collected from the SpaceX REST API and Wiki Pages. </a:t>
            </a:r>
          </a:p>
          <a:p>
            <a:pPr>
              <a:lnSpc>
                <a:spcPct val="120000"/>
              </a:lnSpc>
              <a:spcBef>
                <a:spcPts val="1400"/>
              </a:spcBef>
            </a:pPr>
            <a:r>
              <a:rPr lang="en-US" sz="2400" dirty="0">
                <a:solidFill>
                  <a:schemeClr val="accent3">
                    <a:lumMod val="25000"/>
                  </a:schemeClr>
                </a:solidFill>
                <a:latin typeface="Abadi"/>
              </a:rPr>
              <a:t>The data from SpaceX REST API was collected by performing HTTP GET Request to the SpaceX REST API which returns JSON format response then converting it to Data Frame</a:t>
            </a:r>
          </a:p>
          <a:p>
            <a:pPr>
              <a:lnSpc>
                <a:spcPct val="120000"/>
              </a:lnSpc>
              <a:spcBef>
                <a:spcPts val="1400"/>
              </a:spcBef>
            </a:pPr>
            <a:r>
              <a:rPr lang="en-US" sz="2400" dirty="0">
                <a:solidFill>
                  <a:schemeClr val="accent3">
                    <a:lumMod val="25000"/>
                  </a:schemeClr>
                </a:solidFill>
                <a:latin typeface="Abadi"/>
              </a:rPr>
              <a:t>The data from Wiki Pages was collected by performing GET Request to the URL and then </a:t>
            </a:r>
            <a:r>
              <a:rPr lang="en-US" sz="2400" dirty="0" err="1">
                <a:solidFill>
                  <a:schemeClr val="accent3">
                    <a:lumMod val="25000"/>
                  </a:schemeClr>
                </a:solidFill>
                <a:latin typeface="Abadi"/>
              </a:rPr>
              <a:t>webscrapping</a:t>
            </a:r>
            <a:r>
              <a:rPr lang="en-US" sz="2400" dirty="0">
                <a:solidFill>
                  <a:schemeClr val="accent3">
                    <a:lumMod val="25000"/>
                  </a:schemeClr>
                </a:solidFill>
                <a:latin typeface="Abadi"/>
              </a:rPr>
              <a:t> it using </a:t>
            </a:r>
            <a:r>
              <a:rPr lang="en-US" sz="2400" dirty="0" err="1">
                <a:solidFill>
                  <a:schemeClr val="accent3">
                    <a:lumMod val="25000"/>
                  </a:schemeClr>
                </a:solidFill>
                <a:latin typeface="Abadi"/>
              </a:rPr>
              <a:t>BeautifulSoup</a:t>
            </a:r>
            <a:endParaRPr lang="en-US" sz="2400" dirty="0">
              <a:solidFill>
                <a:schemeClr val="accent3">
                  <a:lumMod val="25000"/>
                </a:schemeClr>
              </a:solidFill>
              <a:latin typeface="Abadi"/>
            </a:endParaRPr>
          </a:p>
          <a:p>
            <a:pPr marL="0" indent="0">
              <a:lnSpc>
                <a:spcPct val="120000"/>
              </a:lnSpc>
              <a:spcBef>
                <a:spcPts val="1400"/>
              </a:spcBef>
              <a:buNone/>
            </a:pPr>
            <a:endParaRPr lang="en-US" sz="2400" dirty="0">
              <a:solidFill>
                <a:schemeClr val="accent3">
                  <a:lumMod val="25000"/>
                </a:schemeClr>
              </a:solidFill>
              <a:latin typeface="Abadi"/>
            </a:endParaRPr>
          </a:p>
          <a:p>
            <a:pPr marL="0" indent="0">
              <a:lnSpc>
                <a:spcPct val="120000"/>
              </a:lnSpc>
              <a:spcBef>
                <a:spcPts val="1400"/>
              </a:spcBef>
              <a:buNone/>
            </a:pPr>
            <a:r>
              <a:rPr lang="en-US" sz="2400" dirty="0">
                <a:solidFill>
                  <a:schemeClr val="accent3">
                    <a:lumMod val="25000"/>
                  </a:schemeClr>
                </a:solidFill>
                <a:latin typeface="Abadi"/>
              </a:rPr>
              <a:t>https://github.com/faizamir123/IIBM_Capstone</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1" name="Flowchart: Terminator 20">
            <a:extLst>
              <a:ext uri="{FF2B5EF4-FFF2-40B4-BE49-F238E27FC236}">
                <a16:creationId xmlns:a16="http://schemas.microsoft.com/office/drawing/2014/main" id="{36A9C5ED-8AB8-234F-B464-7C1D333CAA30}"/>
              </a:ext>
            </a:extLst>
          </p:cNvPr>
          <p:cNvSpPr/>
          <p:nvPr/>
        </p:nvSpPr>
        <p:spPr>
          <a:xfrm>
            <a:off x="6096923" y="1636780"/>
            <a:ext cx="988828" cy="43593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endParaRPr lang="en-ID" dirty="0"/>
          </a:p>
        </p:txBody>
      </p:sp>
      <p:sp>
        <p:nvSpPr>
          <p:cNvPr id="22" name="Flowchart: Process 21">
            <a:extLst>
              <a:ext uri="{FF2B5EF4-FFF2-40B4-BE49-F238E27FC236}">
                <a16:creationId xmlns:a16="http://schemas.microsoft.com/office/drawing/2014/main" id="{FE9F6104-9350-A4A4-22BC-25CA0F9BDEA4}"/>
              </a:ext>
            </a:extLst>
          </p:cNvPr>
          <p:cNvSpPr/>
          <p:nvPr/>
        </p:nvSpPr>
        <p:spPr>
          <a:xfrm>
            <a:off x="7415360" y="1440078"/>
            <a:ext cx="1594884" cy="8293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Make get requests to SpaceX REST API</a:t>
            </a:r>
            <a:endParaRPr lang="en-ID" sz="1600" dirty="0"/>
          </a:p>
        </p:txBody>
      </p:sp>
      <p:sp>
        <p:nvSpPr>
          <p:cNvPr id="23" name="Flowchart: Data 22">
            <a:extLst>
              <a:ext uri="{FF2B5EF4-FFF2-40B4-BE49-F238E27FC236}">
                <a16:creationId xmlns:a16="http://schemas.microsoft.com/office/drawing/2014/main" id="{8D3AACAC-F582-F596-1980-018B8BB1E033}"/>
              </a:ext>
            </a:extLst>
          </p:cNvPr>
          <p:cNvSpPr/>
          <p:nvPr/>
        </p:nvSpPr>
        <p:spPr>
          <a:xfrm>
            <a:off x="9339853" y="1440078"/>
            <a:ext cx="1945758" cy="82933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data from API</a:t>
            </a:r>
            <a:endParaRPr lang="en-ID" dirty="0"/>
          </a:p>
        </p:txBody>
      </p:sp>
      <p:sp>
        <p:nvSpPr>
          <p:cNvPr id="24" name="Flowchart: Process 23">
            <a:extLst>
              <a:ext uri="{FF2B5EF4-FFF2-40B4-BE49-F238E27FC236}">
                <a16:creationId xmlns:a16="http://schemas.microsoft.com/office/drawing/2014/main" id="{E0EDD59F-F1F6-B3C1-7FDB-5BDA4837215E}"/>
              </a:ext>
            </a:extLst>
          </p:cNvPr>
          <p:cNvSpPr/>
          <p:nvPr/>
        </p:nvSpPr>
        <p:spPr>
          <a:xfrm>
            <a:off x="9515290" y="2555207"/>
            <a:ext cx="1594884" cy="8293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Convert JSON into Data Frame</a:t>
            </a:r>
            <a:endParaRPr lang="en-ID" sz="1600" dirty="0"/>
          </a:p>
        </p:txBody>
      </p:sp>
      <p:sp>
        <p:nvSpPr>
          <p:cNvPr id="25" name="Flowchart: Data 24">
            <a:extLst>
              <a:ext uri="{FF2B5EF4-FFF2-40B4-BE49-F238E27FC236}">
                <a16:creationId xmlns:a16="http://schemas.microsoft.com/office/drawing/2014/main" id="{254D3425-9F22-7D94-A713-567048FF634D}"/>
              </a:ext>
            </a:extLst>
          </p:cNvPr>
          <p:cNvSpPr/>
          <p:nvPr/>
        </p:nvSpPr>
        <p:spPr>
          <a:xfrm>
            <a:off x="9339853" y="3741645"/>
            <a:ext cx="1945758" cy="82933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Data Frame</a:t>
            </a:r>
            <a:endParaRPr lang="en-ID" dirty="0"/>
          </a:p>
        </p:txBody>
      </p:sp>
      <p:sp>
        <p:nvSpPr>
          <p:cNvPr id="26" name="Flowchart: Process 25">
            <a:extLst>
              <a:ext uri="{FF2B5EF4-FFF2-40B4-BE49-F238E27FC236}">
                <a16:creationId xmlns:a16="http://schemas.microsoft.com/office/drawing/2014/main" id="{B0D249F4-4C55-EAD0-71E7-E259EE104E71}"/>
              </a:ext>
            </a:extLst>
          </p:cNvPr>
          <p:cNvSpPr/>
          <p:nvPr/>
        </p:nvSpPr>
        <p:spPr>
          <a:xfrm>
            <a:off x="9339853" y="4870397"/>
            <a:ext cx="1945758" cy="115517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Make get request for features that show ID to the feature’s specific API endpoint</a:t>
            </a:r>
            <a:endParaRPr lang="en-ID" sz="1600" dirty="0"/>
          </a:p>
        </p:txBody>
      </p:sp>
      <p:sp>
        <p:nvSpPr>
          <p:cNvPr id="27" name="Flowchart: Data 26">
            <a:extLst>
              <a:ext uri="{FF2B5EF4-FFF2-40B4-BE49-F238E27FC236}">
                <a16:creationId xmlns:a16="http://schemas.microsoft.com/office/drawing/2014/main" id="{AB122B35-4A77-82C0-91C8-A0A3CA5F8DBF}"/>
              </a:ext>
            </a:extLst>
          </p:cNvPr>
          <p:cNvSpPr/>
          <p:nvPr/>
        </p:nvSpPr>
        <p:spPr>
          <a:xfrm>
            <a:off x="7239922" y="5030438"/>
            <a:ext cx="1945758" cy="82933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Completed Raw Data</a:t>
            </a:r>
            <a:endParaRPr lang="en-ID" sz="1600" dirty="0"/>
          </a:p>
        </p:txBody>
      </p:sp>
      <p:sp>
        <p:nvSpPr>
          <p:cNvPr id="28" name="Flowchart: Terminator 27">
            <a:extLst>
              <a:ext uri="{FF2B5EF4-FFF2-40B4-BE49-F238E27FC236}">
                <a16:creationId xmlns:a16="http://schemas.microsoft.com/office/drawing/2014/main" id="{77D47354-7458-0251-BFC8-12E23372B816}"/>
              </a:ext>
            </a:extLst>
          </p:cNvPr>
          <p:cNvSpPr/>
          <p:nvPr/>
        </p:nvSpPr>
        <p:spPr>
          <a:xfrm>
            <a:off x="6096923" y="5227140"/>
            <a:ext cx="988828" cy="43593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endParaRPr lang="en-ID" dirty="0"/>
          </a:p>
        </p:txBody>
      </p:sp>
      <p:cxnSp>
        <p:nvCxnSpPr>
          <p:cNvPr id="29" name="Straight Arrow Connector 28">
            <a:extLst>
              <a:ext uri="{FF2B5EF4-FFF2-40B4-BE49-F238E27FC236}">
                <a16:creationId xmlns:a16="http://schemas.microsoft.com/office/drawing/2014/main" id="{A3E21C28-9C36-31A7-1F15-93019FE50A19}"/>
              </a:ext>
            </a:extLst>
          </p:cNvPr>
          <p:cNvCxnSpPr>
            <a:stCxn id="21" idx="3"/>
            <a:endCxn id="22" idx="1"/>
          </p:cNvCxnSpPr>
          <p:nvPr/>
        </p:nvCxnSpPr>
        <p:spPr>
          <a:xfrm>
            <a:off x="7085751" y="1854747"/>
            <a:ext cx="3296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3858BB-C8D3-3B80-9D72-3053FFDD7486}"/>
              </a:ext>
            </a:extLst>
          </p:cNvPr>
          <p:cNvCxnSpPr>
            <a:stCxn id="22" idx="3"/>
            <a:endCxn id="23" idx="2"/>
          </p:cNvCxnSpPr>
          <p:nvPr/>
        </p:nvCxnSpPr>
        <p:spPr>
          <a:xfrm>
            <a:off x="9010244" y="1854748"/>
            <a:ext cx="5241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920C5FA-1819-4FE5-95E5-7159F792A05F}"/>
              </a:ext>
            </a:extLst>
          </p:cNvPr>
          <p:cNvCxnSpPr>
            <a:stCxn id="26" idx="1"/>
            <a:endCxn id="27" idx="5"/>
          </p:cNvCxnSpPr>
          <p:nvPr/>
        </p:nvCxnSpPr>
        <p:spPr>
          <a:xfrm flipH="1" flipV="1">
            <a:off x="8991104" y="5445108"/>
            <a:ext cx="348749" cy="2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D686A14-B0F2-96C5-611B-5C3202B6E2E2}"/>
              </a:ext>
            </a:extLst>
          </p:cNvPr>
          <p:cNvCxnSpPr>
            <a:stCxn id="27" idx="2"/>
            <a:endCxn id="28" idx="3"/>
          </p:cNvCxnSpPr>
          <p:nvPr/>
        </p:nvCxnSpPr>
        <p:spPr>
          <a:xfrm flipH="1" flipV="1">
            <a:off x="7085751" y="5445107"/>
            <a:ext cx="3487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A56FE26-2970-453A-CE60-7763BA849E0B}"/>
              </a:ext>
            </a:extLst>
          </p:cNvPr>
          <p:cNvCxnSpPr>
            <a:stCxn id="24" idx="2"/>
            <a:endCxn id="25" idx="1"/>
          </p:cNvCxnSpPr>
          <p:nvPr/>
        </p:nvCxnSpPr>
        <p:spPr>
          <a:xfrm>
            <a:off x="10312732" y="3384546"/>
            <a:ext cx="0" cy="35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1BEF5F7-B068-A66B-E024-C092F5F37EBD}"/>
              </a:ext>
            </a:extLst>
          </p:cNvPr>
          <p:cNvCxnSpPr>
            <a:stCxn id="23" idx="4"/>
            <a:endCxn id="24" idx="0"/>
          </p:cNvCxnSpPr>
          <p:nvPr/>
        </p:nvCxnSpPr>
        <p:spPr>
          <a:xfrm>
            <a:off x="10312732" y="2269417"/>
            <a:ext cx="0" cy="285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0DD3AFA-069C-C80F-ED1D-D11005E53301}"/>
              </a:ext>
            </a:extLst>
          </p:cNvPr>
          <p:cNvCxnSpPr>
            <a:stCxn id="25" idx="4"/>
            <a:endCxn id="26" idx="0"/>
          </p:cNvCxnSpPr>
          <p:nvPr/>
        </p:nvCxnSpPr>
        <p:spPr>
          <a:xfrm>
            <a:off x="10312732" y="4570984"/>
            <a:ext cx="0" cy="299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10984</TotalTime>
  <Words>2457</Words>
  <Application>Microsoft Office PowerPoint</Application>
  <PresentationFormat>Widescreen</PresentationFormat>
  <Paragraphs>283</Paragraphs>
  <Slides>51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Muhammad Faiz Amir Aththufail</cp:lastModifiedBy>
  <cp:revision>230</cp:revision>
  <dcterms:created xsi:type="dcterms:W3CDTF">2021-04-29T18:58:34Z</dcterms:created>
  <dcterms:modified xsi:type="dcterms:W3CDTF">2023-03-08T04:48:21Z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